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8" r:id="rId3"/>
    <p:sldId id="267" r:id="rId4"/>
    <p:sldId id="268" r:id="rId5"/>
    <p:sldId id="269" r:id="rId6"/>
    <p:sldId id="270" r:id="rId7"/>
    <p:sldId id="272" r:id="rId8"/>
    <p:sldId id="274" r:id="rId9"/>
    <p:sldId id="273" r:id="rId10"/>
    <p:sldId id="289" r:id="rId11"/>
    <p:sldId id="293" r:id="rId12"/>
    <p:sldId id="275" r:id="rId13"/>
    <p:sldId id="276" r:id="rId14"/>
    <p:sldId id="278" r:id="rId15"/>
    <p:sldId id="277" r:id="rId16"/>
    <p:sldId id="280" r:id="rId17"/>
    <p:sldId id="281" r:id="rId18"/>
    <p:sldId id="286" r:id="rId19"/>
    <p:sldId id="282" r:id="rId20"/>
    <p:sldId id="283" r:id="rId21"/>
    <p:sldId id="284" r:id="rId22"/>
    <p:sldId id="285" r:id="rId23"/>
    <p:sldId id="287" r:id="rId24"/>
  </p:sldIdLst>
  <p:sldSz cx="12192000" cy="6858000"/>
  <p:notesSz cx="9369425" cy="7077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8" userDrawn="1">
          <p15:clr>
            <a:srgbClr val="A4A3A4"/>
          </p15:clr>
        </p15:guide>
        <p15:guide id="2" pos="2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7983" autoAdjust="0"/>
  </p:normalViewPr>
  <p:slideViewPr>
    <p:cSldViewPr>
      <p:cViewPr varScale="1">
        <p:scale>
          <a:sx n="63" d="100"/>
          <a:sy n="63" d="100"/>
        </p:scale>
        <p:origin x="72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890" y="-90"/>
      </p:cViewPr>
      <p:guideLst>
        <p:guide orient="horz" pos="2228"/>
        <p:guide pos="2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353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9257" y="3360383"/>
            <a:ext cx="6870912" cy="31846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535" tIns="45946" rIns="93535" bIns="45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28863" y="533400"/>
            <a:ext cx="4711700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8196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28863" y="533400"/>
            <a:ext cx="4711700" cy="2649538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000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0" y="5334001"/>
            <a:ext cx="4059936" cy="167125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4068064" y="5638800"/>
            <a:ext cx="4059936" cy="1371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8" name="Picture 17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8132064" y="5821680"/>
            <a:ext cx="4059936" cy="11887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defRPr>
                <a:solidFill>
                  <a:srgbClr val="C00000"/>
                </a:solidFill>
              </a:defRPr>
            </a:lvl1pPr>
            <a:lvl2pPr>
              <a:buClr>
                <a:srgbClr val="C00000"/>
              </a:buClr>
              <a:defRPr>
                <a:solidFill>
                  <a:srgbClr val="C00000"/>
                </a:solidFill>
              </a:defRPr>
            </a:lvl2pPr>
            <a:lvl3pPr>
              <a:buClr>
                <a:srgbClr val="C00000"/>
              </a:buClr>
              <a:defRPr>
                <a:solidFill>
                  <a:srgbClr val="C00000"/>
                </a:solidFill>
              </a:defRPr>
            </a:lvl3pPr>
            <a:lvl4pPr>
              <a:buClr>
                <a:srgbClr val="C00000"/>
              </a:buClr>
              <a:defRPr>
                <a:solidFill>
                  <a:srgbClr val="C00000"/>
                </a:solidFill>
              </a:defRPr>
            </a:lvl4pPr>
            <a:lvl5pPr>
              <a:buClr>
                <a:srgbClr val="C00000"/>
              </a:buCl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16934" y="1441450"/>
            <a:ext cx="12143317" cy="127000"/>
            <a:chOff x="8" y="908"/>
            <a:chExt cx="5737" cy="80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8" y="908"/>
              <a:ext cx="5737" cy="31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D09E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8" y="980"/>
              <a:ext cx="5737" cy="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D09E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0" y="5334001"/>
            <a:ext cx="4059936" cy="1671255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reflection endPos="0" dir="5400000" sy="-100000" algn="bl" rotWithShape="0"/>
          </a:effectLst>
        </p:spPr>
      </p:pic>
      <p:pic>
        <p:nvPicPr>
          <p:cNvPr id="8" name="Picture 7"/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4083897" y="5638800"/>
            <a:ext cx="4059936" cy="1371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9" name="Picture 8"/>
          <p:cNvPicPr>
            <a:picLocks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53" b="-1555"/>
          <a:stretch/>
        </p:blipFill>
        <p:spPr>
          <a:xfrm>
            <a:off x="8163731" y="5821680"/>
            <a:ext cx="4059936" cy="11887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Monotype Sort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10400" y="3733800"/>
            <a:ext cx="3429000" cy="1752600"/>
          </a:xfrm>
          <a:noFill/>
        </p:spPr>
        <p:txBody>
          <a:bodyPr/>
          <a:lstStyle/>
          <a:p>
            <a:pPr marL="342900" indent="-342900" algn="r"/>
            <a:r>
              <a:rPr lang="en-US" dirty="0"/>
              <a:t>Dr. Alex “Doc” White</a:t>
            </a:r>
          </a:p>
          <a:p>
            <a:pPr marL="342900" indent="-342900" algn="r"/>
            <a:r>
              <a:rPr lang="en-US" sz="2400" dirty="0"/>
              <a:t>VT Dairy Science</a:t>
            </a:r>
          </a:p>
          <a:p>
            <a:pPr marL="342900" indent="-342900" algn="r"/>
            <a:r>
              <a:rPr lang="en-US" sz="2400" dirty="0"/>
              <a:t>DocWhite@vt.edu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7AC58-FE47-423A-B8FD-38D9C6085FB2}"/>
              </a:ext>
            </a:extLst>
          </p:cNvPr>
          <p:cNvSpPr txBox="1"/>
          <p:nvPr/>
        </p:nvSpPr>
        <p:spPr>
          <a:xfrm>
            <a:off x="2171701" y="1830050"/>
            <a:ext cx="77342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kern="0" dirty="0">
                <a:solidFill>
                  <a:srgbClr val="C00000"/>
                </a:solidFill>
                <a:latin typeface="Times New Roman"/>
                <a:ea typeface="+mj-ea"/>
                <a:cs typeface="+mj-cs"/>
              </a:rPr>
              <a:t>Understanding Your Farm’s Financial Health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11201400" cy="3810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How to improve: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Build up your savings account</a:t>
            </a:r>
            <a:endParaRPr lang="en-US" b="1" dirty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dirty="0"/>
              <a:t>Build feed or supplies reserves as appropriate</a:t>
            </a:r>
          </a:p>
          <a:p>
            <a:pPr lvl="1"/>
            <a:r>
              <a:rPr lang="en-US" dirty="0"/>
              <a:t>Sell unneeded assets &amp; pay down debts    (Bird Poop Principle)</a:t>
            </a:r>
          </a:p>
          <a:p>
            <a:pPr lvl="2">
              <a:spcAft>
                <a:spcPts val="1200"/>
              </a:spcAft>
            </a:pPr>
            <a:r>
              <a:rPr lang="en-US" sz="2400" dirty="0"/>
              <a:t>Start by paying down your operating loans</a:t>
            </a:r>
          </a:p>
          <a:p>
            <a:pPr lvl="1"/>
            <a:r>
              <a:rPr lang="en-US" dirty="0"/>
              <a:t>Improve the efficiency of your operation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A8417-3644-43AF-8B82-EF0D77FF22FB}"/>
              </a:ext>
            </a:extLst>
          </p:cNvPr>
          <p:cNvSpPr txBox="1"/>
          <p:nvPr/>
        </p:nvSpPr>
        <p:spPr>
          <a:xfrm rot="604577">
            <a:off x="7442334" y="2109154"/>
            <a:ext cx="4648200" cy="1015663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Liquidity is like a shock absorber</a:t>
            </a:r>
          </a:p>
          <a:p>
            <a:pPr algn="ctr"/>
            <a:r>
              <a:rPr lang="en-US" sz="2000" b="1" dirty="0">
                <a:solidFill>
                  <a:srgbClr val="00B050"/>
                </a:solidFill>
              </a:rPr>
              <a:t>  - It smooths out the “minor” potholes</a:t>
            </a:r>
          </a:p>
        </p:txBody>
      </p:sp>
    </p:spTree>
    <p:extLst>
      <p:ext uri="{BB962C8B-B14F-4D97-AF65-F5344CB8AC3E}">
        <p14:creationId xmlns:p14="http://schemas.microsoft.com/office/powerpoint/2010/main" val="279650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How to improve (continued)?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No new borrowing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Stretch your loans over a longer term to lower your payments</a:t>
            </a:r>
          </a:p>
          <a:p>
            <a:pPr lvl="1">
              <a:spcAft>
                <a:spcPts val="600"/>
              </a:spcAft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78754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820400" cy="3810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/>
              <a:t>Equity / Asset Ratio = Net Worth / Total Assets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These come from your balance sheet</a:t>
            </a:r>
          </a:p>
          <a:p>
            <a:pPr lvl="1"/>
            <a:r>
              <a:rPr lang="en-US" dirty="0"/>
              <a:t>Benchmark: 	(</a:t>
            </a:r>
            <a:r>
              <a:rPr lang="en-US" b="1" dirty="0">
                <a:solidFill>
                  <a:srgbClr val="00B050"/>
                </a:solidFill>
              </a:rPr>
              <a:t>Green &gt; 70%   </a:t>
            </a:r>
            <a:r>
              <a:rPr lang="en-US" b="1" dirty="0"/>
              <a:t>Red &lt; 30%</a:t>
            </a:r>
            <a:r>
              <a:rPr lang="en-US" dirty="0"/>
              <a:t>)	</a:t>
            </a:r>
          </a:p>
          <a:p>
            <a:pPr lvl="2">
              <a:spcAft>
                <a:spcPts val="0"/>
              </a:spcAft>
            </a:pPr>
            <a:r>
              <a:rPr lang="en-US" sz="2400" dirty="0"/>
              <a:t>Higher is safer</a:t>
            </a:r>
          </a:p>
          <a:p>
            <a:pPr lvl="2">
              <a:spcAft>
                <a:spcPts val="1200"/>
              </a:spcAft>
            </a:pPr>
            <a:r>
              <a:rPr lang="en-US" sz="2400" dirty="0"/>
              <a:t>“You have paid outright for 70% of your assets”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For Young/Beginning Farmers -- &gt; 30%</a:t>
            </a:r>
          </a:p>
          <a:p>
            <a:pPr lvl="1"/>
            <a:r>
              <a:rPr lang="en-US" dirty="0"/>
              <a:t>During/After Transition involving new debt -- &gt; 30%</a:t>
            </a:r>
          </a:p>
          <a:p>
            <a:pPr lvl="2"/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4227142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your solvency is low?</a:t>
            </a:r>
          </a:p>
          <a:p>
            <a:pPr lvl="1"/>
            <a:r>
              <a:rPr lang="en-US" dirty="0"/>
              <a:t>More of your cash flow is earmarked for debt payments</a:t>
            </a:r>
          </a:p>
          <a:p>
            <a:pPr lvl="1"/>
            <a:r>
              <a:rPr lang="en-US" dirty="0"/>
              <a:t>Less management flexibility</a:t>
            </a:r>
          </a:p>
          <a:p>
            <a:pPr lvl="1"/>
            <a:endParaRPr lang="en-US" sz="1400" dirty="0"/>
          </a:p>
          <a:p>
            <a:r>
              <a:rPr lang="en-US" dirty="0"/>
              <a:t>How to improve:</a:t>
            </a:r>
          </a:p>
          <a:p>
            <a:pPr lvl="1"/>
            <a:r>
              <a:rPr lang="en-US" dirty="0"/>
              <a:t>Sell unneeded/under-used assets &amp; pay down debt</a:t>
            </a:r>
          </a:p>
          <a:p>
            <a:pPr lvl="1"/>
            <a:r>
              <a:rPr lang="en-US" dirty="0"/>
              <a:t>Lease vs own; borrow; co-own; go without</a:t>
            </a:r>
          </a:p>
          <a:p>
            <a:pPr lvl="1"/>
            <a:r>
              <a:rPr lang="en-US" dirty="0"/>
              <a:t>Improve profitability &amp; pay down debt, add to savings</a:t>
            </a:r>
          </a:p>
        </p:txBody>
      </p:sp>
    </p:spTree>
    <p:extLst>
      <p:ext uri="{BB962C8B-B14F-4D97-AF65-F5344CB8AC3E}">
        <p14:creationId xmlns:p14="http://schemas.microsoft.com/office/powerpoint/2010/main" val="1972706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Repayment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201400" cy="3810000"/>
          </a:xfrm>
        </p:spPr>
        <p:txBody>
          <a:bodyPr/>
          <a:lstStyle/>
          <a:p>
            <a:r>
              <a:rPr lang="en-US" b="1" dirty="0"/>
              <a:t>Debt Coverage Ratio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b="1" dirty="0"/>
              <a:t>Debt Repayment Capacity / Total P&amp;I Payments</a:t>
            </a:r>
          </a:p>
          <a:p>
            <a:pPr marL="457200" lvl="1" indent="0">
              <a:buNone/>
            </a:pPr>
            <a:r>
              <a:rPr lang="en-US" dirty="0"/>
              <a:t>Net Farm Income</a:t>
            </a:r>
          </a:p>
          <a:p>
            <a:pPr marL="457200" lvl="1" indent="0">
              <a:buNone/>
            </a:pPr>
            <a:r>
              <a:rPr lang="en-US" dirty="0"/>
              <a:t>+ Depreciation &amp; Interest Expense</a:t>
            </a:r>
          </a:p>
          <a:p>
            <a:pPr marL="457200" lvl="1" indent="0">
              <a:buNone/>
            </a:pPr>
            <a:r>
              <a:rPr lang="en-US" dirty="0"/>
              <a:t>+ Non-farm Income</a:t>
            </a:r>
          </a:p>
          <a:p>
            <a:pPr marL="457200" lvl="1" indent="0">
              <a:buNone/>
            </a:pPr>
            <a:r>
              <a:rPr lang="en-US" dirty="0"/>
              <a:t>-  Family Living &amp; Income Taxes   (or Owner Withdrawal*)</a:t>
            </a:r>
          </a:p>
          <a:p>
            <a:pPr marL="457200" lvl="1" indent="0">
              <a:buNone/>
            </a:pPr>
            <a:r>
              <a:rPr lang="en-US" dirty="0"/>
              <a:t>= Debt Repayment Capacity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Tx/>
              <a:buChar char="-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3802DB-B653-4F36-8508-3AC72424FFC6}"/>
              </a:ext>
            </a:extLst>
          </p:cNvPr>
          <p:cNvSpPr txBox="1"/>
          <p:nvPr/>
        </p:nvSpPr>
        <p:spPr>
          <a:xfrm>
            <a:off x="7924800" y="266700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Net Farm Income, Depreciation, &amp; Interest Expense come from your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318428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Repayment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Benchmark:  </a:t>
            </a:r>
          </a:p>
          <a:p>
            <a:pPr lvl="1"/>
            <a:r>
              <a:rPr lang="en-US" dirty="0"/>
              <a:t>Higher is better   (</a:t>
            </a:r>
            <a:r>
              <a:rPr lang="en-US" b="1" dirty="0">
                <a:solidFill>
                  <a:srgbClr val="00B050"/>
                </a:solidFill>
              </a:rPr>
              <a:t>Green &gt; 150%   </a:t>
            </a:r>
            <a:r>
              <a:rPr lang="en-US" b="1" dirty="0"/>
              <a:t>Red &lt; 110%</a:t>
            </a:r>
            <a:r>
              <a:rPr lang="en-US" dirty="0"/>
              <a:t>)</a:t>
            </a:r>
          </a:p>
          <a:p>
            <a:pPr lvl="1"/>
            <a:endParaRPr lang="en-US" sz="1800" dirty="0"/>
          </a:p>
          <a:p>
            <a:r>
              <a:rPr lang="en-US" dirty="0"/>
              <a:t>Tells you how much cash you have available to make your P&amp;I payments</a:t>
            </a:r>
          </a:p>
          <a:p>
            <a:pPr lvl="1"/>
            <a:r>
              <a:rPr lang="en-US" dirty="0"/>
              <a:t>“$1.50 of cash for every $1 of loan payments due this year”</a:t>
            </a:r>
          </a:p>
        </p:txBody>
      </p:sp>
    </p:spTree>
    <p:extLst>
      <p:ext uri="{BB962C8B-B14F-4D97-AF65-F5344CB8AC3E}">
        <p14:creationId xmlns:p14="http://schemas.microsoft.com/office/powerpoint/2010/main" val="229126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Repayment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430000" cy="3810000"/>
          </a:xfrm>
        </p:spPr>
        <p:txBody>
          <a:bodyPr/>
          <a:lstStyle/>
          <a:p>
            <a:r>
              <a:rPr lang="en-US" dirty="0"/>
              <a:t>How to improve:</a:t>
            </a:r>
          </a:p>
          <a:p>
            <a:pPr lvl="1"/>
            <a:r>
              <a:rPr lang="en-US" dirty="0"/>
              <a:t>Increase revenues</a:t>
            </a:r>
          </a:p>
          <a:p>
            <a:pPr lvl="2"/>
            <a:r>
              <a:rPr lang="en-US" sz="2400" dirty="0"/>
              <a:t>Quantity sold, selling prices, improved quality or consistency, new products</a:t>
            </a:r>
          </a:p>
          <a:p>
            <a:pPr lvl="1"/>
            <a:r>
              <a:rPr lang="en-US" dirty="0"/>
              <a:t>Decrease expenses (top 5)</a:t>
            </a:r>
          </a:p>
          <a:p>
            <a:pPr lvl="2"/>
            <a:r>
              <a:rPr lang="en-US" sz="2400" dirty="0"/>
              <a:t>Feed/feeding system, vet, labor, interest, etc.</a:t>
            </a:r>
          </a:p>
          <a:p>
            <a:pPr lvl="1"/>
            <a:r>
              <a:rPr lang="en-US" dirty="0"/>
              <a:t>Refinance your debts</a:t>
            </a:r>
          </a:p>
          <a:p>
            <a:pPr lvl="2"/>
            <a:r>
              <a:rPr lang="en-US" sz="2400" dirty="0"/>
              <a:t>Lower APR, longer repayment terms</a:t>
            </a:r>
          </a:p>
          <a:p>
            <a:pPr lvl="1"/>
            <a:r>
              <a:rPr lang="en-US" dirty="0"/>
              <a:t>Reduce family living expenses, increase non-farm income</a:t>
            </a:r>
          </a:p>
        </p:txBody>
      </p:sp>
    </p:spTree>
    <p:extLst>
      <p:ext uri="{BB962C8B-B14F-4D97-AF65-F5344CB8AC3E}">
        <p14:creationId xmlns:p14="http://schemas.microsoft.com/office/powerpoint/2010/main" val="1267553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4300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/>
              <a:t>ROA:  Rate of Return on Assets</a:t>
            </a:r>
          </a:p>
          <a:p>
            <a:pPr marL="0" indent="0">
              <a:buNone/>
            </a:pPr>
            <a:r>
              <a:rPr lang="en-US" dirty="0"/>
              <a:t>		     (Net Farm Income + Interest – Mgt Fee)</a:t>
            </a:r>
          </a:p>
          <a:p>
            <a:pPr marL="0" indent="0">
              <a:buNone/>
            </a:pPr>
            <a:r>
              <a:rPr lang="en-US" dirty="0"/>
              <a:t>				Total Farm Assets</a:t>
            </a:r>
          </a:p>
          <a:p>
            <a:pPr marL="0" indent="0">
              <a:buNone/>
            </a:pPr>
            <a:endParaRPr lang="en-US" sz="900" dirty="0"/>
          </a:p>
          <a:p>
            <a:pPr lvl="1"/>
            <a:r>
              <a:rPr lang="en-US" dirty="0"/>
              <a:t>Benchmark:	(</a:t>
            </a:r>
            <a:r>
              <a:rPr lang="en-US" b="1" dirty="0">
                <a:solidFill>
                  <a:srgbClr val="00B050"/>
                </a:solidFill>
              </a:rPr>
              <a:t>Green &gt; 8%     </a:t>
            </a:r>
            <a:r>
              <a:rPr lang="en-US" b="1" dirty="0"/>
              <a:t>Red &lt; 3%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Greater than your cost of money (APR)</a:t>
            </a:r>
          </a:p>
          <a:p>
            <a:pPr lvl="2"/>
            <a:r>
              <a:rPr lang="en-US" sz="2400" dirty="0"/>
              <a:t>Greater than the rate of inflation (3%)</a:t>
            </a:r>
          </a:p>
          <a:p>
            <a:pPr lvl="2"/>
            <a:r>
              <a:rPr lang="en-US" sz="2400" dirty="0"/>
              <a:t>Higher is better, to a point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982433" y="2773330"/>
            <a:ext cx="57150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AFAF710-B01C-41F2-A8BE-8B03BB2F9AAF}"/>
              </a:ext>
            </a:extLst>
          </p:cNvPr>
          <p:cNvSpPr txBox="1"/>
          <p:nvPr/>
        </p:nvSpPr>
        <p:spPr>
          <a:xfrm>
            <a:off x="8458200" y="32766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Mgt Fee = Owner Withdrawal or Family Living Expense</a:t>
            </a:r>
          </a:p>
        </p:txBody>
      </p:sp>
    </p:spTree>
    <p:extLst>
      <p:ext uri="{BB962C8B-B14F-4D97-AF65-F5344CB8AC3E}">
        <p14:creationId xmlns:p14="http://schemas.microsoft.com/office/powerpoint/2010/main" val="3897788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it’s too low:</a:t>
            </a:r>
          </a:p>
          <a:p>
            <a:pPr lvl="1"/>
            <a:r>
              <a:rPr lang="en-US" dirty="0"/>
              <a:t>Living off depreciation or paper gains</a:t>
            </a:r>
          </a:p>
          <a:p>
            <a:pPr lvl="2"/>
            <a:r>
              <a:rPr lang="en-US" dirty="0"/>
              <a:t>Will have trouble replacing assets when they wear out….</a:t>
            </a:r>
          </a:p>
          <a:p>
            <a:pPr lvl="1"/>
            <a:r>
              <a:rPr lang="en-US" dirty="0"/>
              <a:t>Must make profits to stay in business long term – will the transition help?</a:t>
            </a:r>
          </a:p>
          <a:p>
            <a:pPr lvl="1"/>
            <a:endParaRPr lang="en-US" sz="600" dirty="0"/>
          </a:p>
          <a:p>
            <a:r>
              <a:rPr lang="en-US" dirty="0"/>
              <a:t>To improve:</a:t>
            </a:r>
          </a:p>
          <a:p>
            <a:pPr lvl="1"/>
            <a:r>
              <a:rPr lang="en-US" dirty="0"/>
              <a:t>Increase revenues</a:t>
            </a:r>
          </a:p>
          <a:p>
            <a:pPr lvl="1"/>
            <a:r>
              <a:rPr lang="en-US" dirty="0"/>
              <a:t>Decrease top 5 expenses</a:t>
            </a:r>
          </a:p>
          <a:p>
            <a:pPr lvl="1"/>
            <a:r>
              <a:rPr lang="en-US" dirty="0"/>
              <a:t>Get rid of unneeded or under-used assets</a:t>
            </a:r>
          </a:p>
        </p:txBody>
      </p:sp>
    </p:spTree>
    <p:extLst>
      <p:ext uri="{BB962C8B-B14F-4D97-AF65-F5344CB8AC3E}">
        <p14:creationId xmlns:p14="http://schemas.microsoft.com/office/powerpoint/2010/main" val="3152559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Operating Expense/Receipt Ratio</a:t>
            </a:r>
          </a:p>
          <a:p>
            <a:pPr marL="457200" lvl="1" indent="0" algn="ctr">
              <a:buNone/>
            </a:pPr>
            <a:r>
              <a:rPr lang="en-US" dirty="0"/>
              <a:t>	(Total Expenses – Depreciation – Interest) / Gross Revenues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dirty="0"/>
              <a:t>Benchmark:     (</a:t>
            </a:r>
            <a:r>
              <a:rPr lang="en-US" b="1" dirty="0">
                <a:solidFill>
                  <a:srgbClr val="00B050"/>
                </a:solidFill>
              </a:rPr>
              <a:t>Green &lt; 70%     </a:t>
            </a:r>
            <a:r>
              <a:rPr lang="en-US" b="1" dirty="0"/>
              <a:t>Red &gt; 85%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Lower is better, to a point</a:t>
            </a:r>
          </a:p>
          <a:p>
            <a:pPr lvl="2"/>
            <a:endParaRPr lang="en-US" sz="600" dirty="0"/>
          </a:p>
          <a:p>
            <a:pPr lvl="1"/>
            <a:r>
              <a:rPr lang="en-US" dirty="0"/>
              <a:t>Measure of cost control</a:t>
            </a:r>
          </a:p>
          <a:p>
            <a:pPr lvl="2"/>
            <a:r>
              <a:rPr lang="en-US" sz="2400" dirty="0"/>
              <a:t>“It costs $0.75 in operating costs to generate $1 of sales.”</a:t>
            </a:r>
          </a:p>
          <a:p>
            <a:pPr lvl="2"/>
            <a:r>
              <a:rPr lang="en-US" sz="2400" dirty="0"/>
              <a:t>Leaves $0.25 for taxes, family living, interest, depreciation, etc.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0672D7-7D19-43D8-B167-F40D16FB1E1B}"/>
              </a:ext>
            </a:extLst>
          </p:cNvPr>
          <p:cNvSpPr txBox="1"/>
          <p:nvPr/>
        </p:nvSpPr>
        <p:spPr>
          <a:xfrm>
            <a:off x="9067800" y="2726369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These come from your income statement.</a:t>
            </a:r>
          </a:p>
        </p:txBody>
      </p:sp>
    </p:spTree>
    <p:extLst>
      <p:ext uri="{BB962C8B-B14F-4D97-AF65-F5344CB8AC3E}">
        <p14:creationId xmlns:p14="http://schemas.microsoft.com/office/powerpoint/2010/main" val="156751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Conception %, Heat Detection Rate</a:t>
            </a:r>
          </a:p>
          <a:p>
            <a:r>
              <a:rPr lang="en-US" dirty="0" err="1"/>
              <a:t>Lbs</a:t>
            </a:r>
            <a:r>
              <a:rPr lang="en-US" dirty="0"/>
              <a:t> milk/cow</a:t>
            </a:r>
          </a:p>
          <a:p>
            <a:r>
              <a:rPr lang="en-US" dirty="0"/>
              <a:t>Tons/acre, </a:t>
            </a:r>
            <a:r>
              <a:rPr lang="en-US" dirty="0" err="1"/>
              <a:t>bu</a:t>
            </a:r>
            <a:r>
              <a:rPr lang="en-US" dirty="0"/>
              <a:t>/acre, etc.</a:t>
            </a:r>
          </a:p>
          <a:p>
            <a:endParaRPr lang="en-US" sz="1200" dirty="0"/>
          </a:p>
          <a:p>
            <a:r>
              <a:rPr lang="en-US" dirty="0"/>
              <a:t>Compare to “averages” &amp; look for trends</a:t>
            </a:r>
          </a:p>
          <a:p>
            <a:pPr lvl="1"/>
            <a:r>
              <a:rPr lang="en-US" dirty="0"/>
              <a:t>Identifies production issues (good &amp; bad)</a:t>
            </a:r>
          </a:p>
          <a:p>
            <a:pPr lvl="1"/>
            <a:endParaRPr lang="en-US" sz="1100" dirty="0"/>
          </a:p>
          <a:p>
            <a:r>
              <a:rPr lang="en-US" dirty="0"/>
              <a:t>Same goes for financial ratios</a:t>
            </a:r>
          </a:p>
        </p:txBody>
      </p:sp>
    </p:spTree>
    <p:extLst>
      <p:ext uri="{BB962C8B-B14F-4D97-AF65-F5344CB8AC3E}">
        <p14:creationId xmlns:p14="http://schemas.microsoft.com/office/powerpoint/2010/main" val="14027608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your Op </a:t>
            </a:r>
            <a:r>
              <a:rPr lang="en-US" dirty="0" err="1"/>
              <a:t>Exp</a:t>
            </a:r>
            <a:r>
              <a:rPr lang="en-US" dirty="0"/>
              <a:t>/Rec ratio is too high?</a:t>
            </a:r>
          </a:p>
          <a:p>
            <a:pPr lvl="1"/>
            <a:r>
              <a:rPr lang="en-US" dirty="0"/>
              <a:t>Lower profitability; cash flow problems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Higher operating needs; loan repayment problems</a:t>
            </a:r>
          </a:p>
          <a:p>
            <a:r>
              <a:rPr lang="en-US" dirty="0"/>
              <a:t>How to improve:</a:t>
            </a:r>
          </a:p>
          <a:p>
            <a:pPr lvl="1"/>
            <a:r>
              <a:rPr lang="en-US" dirty="0"/>
              <a:t>Decrease top 5 expenses without hurting production</a:t>
            </a:r>
          </a:p>
          <a:p>
            <a:pPr lvl="1"/>
            <a:r>
              <a:rPr lang="en-US" dirty="0"/>
              <a:t>Increase revenues (pricing, quantity sold, etc.)</a:t>
            </a:r>
          </a:p>
        </p:txBody>
      </p:sp>
    </p:spTree>
    <p:extLst>
      <p:ext uri="{BB962C8B-B14F-4D97-AF65-F5344CB8AC3E}">
        <p14:creationId xmlns:p14="http://schemas.microsoft.com/office/powerpoint/2010/main" val="613725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9829800" cy="3810000"/>
          </a:xfrm>
        </p:spPr>
        <p:txBody>
          <a:bodyPr/>
          <a:lstStyle/>
          <a:p>
            <a:r>
              <a:rPr lang="en-US" b="1" dirty="0"/>
              <a:t>Capital Turnover Ratio = Gross Sales / Total Assets</a:t>
            </a:r>
          </a:p>
          <a:p>
            <a:pPr lvl="1"/>
            <a:r>
              <a:rPr lang="en-US" dirty="0"/>
              <a:t>Gross Sales comes from the Income Statement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Total Assets comes from the Balance Sheet</a:t>
            </a:r>
          </a:p>
          <a:p>
            <a:pPr lvl="1"/>
            <a:r>
              <a:rPr lang="en-US" dirty="0"/>
              <a:t>Benchmark:  	(</a:t>
            </a:r>
            <a:r>
              <a:rPr lang="en-US" b="1" dirty="0">
                <a:solidFill>
                  <a:srgbClr val="00B050"/>
                </a:solidFill>
              </a:rPr>
              <a:t>Green &gt; 40%  </a:t>
            </a:r>
            <a:r>
              <a:rPr lang="en-US" b="1" dirty="0"/>
              <a:t>Red &lt; 15%</a:t>
            </a:r>
            <a:r>
              <a:rPr lang="en-US" dirty="0"/>
              <a:t>)</a:t>
            </a:r>
          </a:p>
          <a:p>
            <a:pPr lvl="2">
              <a:spcAft>
                <a:spcPts val="1200"/>
              </a:spcAft>
            </a:pPr>
            <a:r>
              <a:rPr lang="en-US" sz="2400" dirty="0"/>
              <a:t>Higher is better</a:t>
            </a:r>
          </a:p>
          <a:p>
            <a:pPr lvl="1"/>
            <a:r>
              <a:rPr lang="en-US" dirty="0"/>
              <a:t>Measure of how much revenue you are generating from your assets</a:t>
            </a:r>
          </a:p>
          <a:p>
            <a:pPr lvl="2"/>
            <a:r>
              <a:rPr lang="en-US" sz="2400" dirty="0"/>
              <a:t>“Idle assets are killers!”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566BB8-6F3D-45A0-A2D3-6FACA4E9D363}"/>
              </a:ext>
            </a:extLst>
          </p:cNvPr>
          <p:cNvSpPr txBox="1"/>
          <p:nvPr/>
        </p:nvSpPr>
        <p:spPr>
          <a:xfrm rot="809932">
            <a:off x="9356733" y="2475779"/>
            <a:ext cx="2653724" cy="12003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Doc White’s 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Bird Poop Principle!!</a:t>
            </a:r>
          </a:p>
        </p:txBody>
      </p:sp>
    </p:spTree>
    <p:extLst>
      <p:ext uri="{BB962C8B-B14F-4D97-AF65-F5344CB8AC3E}">
        <p14:creationId xmlns:p14="http://schemas.microsoft.com/office/powerpoint/2010/main" val="4151729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it’s too low</a:t>
            </a:r>
          </a:p>
          <a:p>
            <a:pPr lvl="1"/>
            <a:r>
              <a:rPr lang="en-US" dirty="0"/>
              <a:t>Too many “idle” or unproductive assets</a:t>
            </a:r>
          </a:p>
          <a:p>
            <a:pPr lvl="1"/>
            <a:r>
              <a:rPr lang="en-US" dirty="0"/>
              <a:t>Lower for land-intensive enterprises</a:t>
            </a:r>
          </a:p>
          <a:p>
            <a:pPr lvl="1"/>
            <a:endParaRPr lang="en-US" sz="700" dirty="0"/>
          </a:p>
          <a:p>
            <a:r>
              <a:rPr lang="en-US" dirty="0"/>
              <a:t>How to improve:</a:t>
            </a:r>
          </a:p>
          <a:p>
            <a:pPr lvl="1"/>
            <a:r>
              <a:rPr lang="en-US" dirty="0"/>
              <a:t>Get rid of unneeded or under-used assets</a:t>
            </a:r>
          </a:p>
          <a:p>
            <a:pPr lvl="1"/>
            <a:r>
              <a:rPr lang="en-US" dirty="0"/>
              <a:t>Generate more sales with existing assets</a:t>
            </a:r>
          </a:p>
          <a:p>
            <a:pPr lvl="1"/>
            <a:r>
              <a:rPr lang="en-US" dirty="0"/>
              <a:t>Find new uses for your assets - </a:t>
            </a:r>
            <a:r>
              <a:rPr lang="en-US" sz="2400" dirty="0"/>
              <a:t>Custom work?</a:t>
            </a:r>
          </a:p>
        </p:txBody>
      </p:sp>
    </p:spTree>
    <p:extLst>
      <p:ext uri="{BB962C8B-B14F-4D97-AF65-F5344CB8AC3E}">
        <p14:creationId xmlns:p14="http://schemas.microsoft.com/office/powerpoint/2010/main" val="1994937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The Ratios to Improve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Powerful information</a:t>
            </a:r>
          </a:p>
          <a:p>
            <a:pPr lvl="1">
              <a:spcAft>
                <a:spcPts val="0"/>
              </a:spcAft>
            </a:pPr>
            <a:r>
              <a:rPr lang="en-US" dirty="0"/>
              <a:t>You already have the info – use it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Compare to benchmark, look for trends</a:t>
            </a:r>
          </a:p>
          <a:p>
            <a:pPr>
              <a:spcAft>
                <a:spcPts val="1200"/>
              </a:spcAft>
            </a:pPr>
            <a:r>
              <a:rPr lang="en-US" dirty="0"/>
              <a:t>Capitalize on your strengths</a:t>
            </a:r>
          </a:p>
          <a:p>
            <a:pPr>
              <a:spcAft>
                <a:spcPts val="1200"/>
              </a:spcAft>
            </a:pPr>
            <a:r>
              <a:rPr lang="en-US" dirty="0"/>
              <a:t>Identify potential problems BEFORE the transition</a:t>
            </a:r>
          </a:p>
          <a:p>
            <a:pPr>
              <a:spcAft>
                <a:spcPts val="1200"/>
              </a:spcAft>
            </a:pPr>
            <a:r>
              <a:rPr lang="en-US" dirty="0"/>
              <a:t>Improve your relationship with your lender!</a:t>
            </a:r>
          </a:p>
        </p:txBody>
      </p:sp>
    </p:spTree>
    <p:extLst>
      <p:ext uri="{BB962C8B-B14F-4D97-AF65-F5344CB8AC3E}">
        <p14:creationId xmlns:p14="http://schemas.microsoft.com/office/powerpoint/2010/main" val="165107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you need: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Income Statement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Aka Schedule F or P&amp;L</a:t>
            </a:r>
          </a:p>
          <a:p>
            <a:pPr lvl="1"/>
            <a:r>
              <a:rPr lang="en-US" dirty="0"/>
              <a:t>Balance Sheets</a:t>
            </a:r>
          </a:p>
          <a:p>
            <a:pPr lvl="1"/>
            <a:r>
              <a:rPr lang="en-US" dirty="0"/>
              <a:t>List of Financial Benchmarks</a:t>
            </a:r>
          </a:p>
          <a:p>
            <a:pPr lvl="1"/>
            <a:r>
              <a:rPr lang="en-US" dirty="0"/>
              <a:t>Calculator or spreadsheet</a:t>
            </a:r>
          </a:p>
          <a:p>
            <a:pPr lvl="1"/>
            <a:r>
              <a:rPr lang="en-US" dirty="0"/>
              <a:t>Common Sense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5456" y="2286001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Ideally 3-5 years of these statements</a:t>
            </a:r>
          </a:p>
        </p:txBody>
      </p:sp>
    </p:spTree>
    <p:extLst>
      <p:ext uri="{BB962C8B-B14F-4D97-AF65-F5344CB8AC3E}">
        <p14:creationId xmlns:p14="http://schemas.microsoft.com/office/powerpoint/2010/main" val="204198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Liquidity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How quickly can you put your hands on cash?</a:t>
            </a:r>
          </a:p>
          <a:p>
            <a:pPr>
              <a:lnSpc>
                <a:spcPct val="90000"/>
              </a:lnSpc>
            </a:pPr>
            <a:r>
              <a:rPr lang="en-US" dirty="0"/>
              <a:t>Solvency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How much of your farm do you own vs your creditors?</a:t>
            </a:r>
          </a:p>
          <a:p>
            <a:pPr>
              <a:lnSpc>
                <a:spcPct val="90000"/>
              </a:lnSpc>
            </a:pPr>
            <a:r>
              <a:rPr lang="en-US" dirty="0"/>
              <a:t>Repayment Ability  (“capacity”)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How able are you to make your loan payments?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21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Profitability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How much is your firm earning, after all expenses?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The “bottom line” (before taxes)</a:t>
            </a:r>
          </a:p>
          <a:p>
            <a:pPr>
              <a:lnSpc>
                <a:spcPct val="90000"/>
              </a:lnSpc>
            </a:pPr>
            <a:r>
              <a:rPr lang="en-US" dirty="0"/>
              <a:t>Financial Efficiency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dirty="0"/>
              <a:t>How well are you controlling your costs?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How well are you using your assets?</a:t>
            </a:r>
          </a:p>
        </p:txBody>
      </p:sp>
    </p:spTree>
    <p:extLst>
      <p:ext uri="{BB962C8B-B14F-4D97-AF65-F5344CB8AC3E}">
        <p14:creationId xmlns:p14="http://schemas.microsoft.com/office/powerpoint/2010/main" val="351457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Ratios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Compare a ratio to its industry benchmark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dirty="0"/>
              <a:t>Look for trends over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Identify ongoing problems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dirty="0"/>
              <a:t>Look for ways to improve a bad ratio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Identify the problem and possible corrective actions</a:t>
            </a:r>
          </a:p>
        </p:txBody>
      </p:sp>
    </p:spTree>
    <p:extLst>
      <p:ext uri="{BB962C8B-B14F-4D97-AF65-F5344CB8AC3E}">
        <p14:creationId xmlns:p14="http://schemas.microsoft.com/office/powerpoint/2010/main" val="108398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0591800" cy="3810000"/>
          </a:xfrm>
        </p:spPr>
        <p:txBody>
          <a:bodyPr/>
          <a:lstStyle/>
          <a:p>
            <a:r>
              <a:rPr lang="en-US" b="1" dirty="0"/>
              <a:t>Current Ratio =  Current Assets / Current Liabilities</a:t>
            </a:r>
          </a:p>
          <a:p>
            <a:pPr lvl="1"/>
            <a:r>
              <a:rPr lang="en-US" dirty="0"/>
              <a:t>These come from your balance sheet</a:t>
            </a:r>
          </a:p>
          <a:p>
            <a:pPr lvl="1"/>
            <a:r>
              <a:rPr lang="en-US" dirty="0"/>
              <a:t>Benchmark: 		(</a:t>
            </a:r>
            <a:r>
              <a:rPr lang="en-US" b="1" dirty="0">
                <a:solidFill>
                  <a:srgbClr val="00B050"/>
                </a:solidFill>
              </a:rPr>
              <a:t>Green &gt; 1.5    </a:t>
            </a:r>
            <a:r>
              <a:rPr lang="en-US" b="1" dirty="0"/>
              <a:t>Red &lt; 0.8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Higher is better, to a point</a:t>
            </a:r>
          </a:p>
          <a:p>
            <a:pPr lvl="2"/>
            <a:r>
              <a:rPr lang="en-US" sz="2400" dirty="0"/>
              <a:t>“You have $1.50 in current assets for every $1.00 of current liabilities”</a:t>
            </a:r>
          </a:p>
          <a:p>
            <a:pPr lvl="1"/>
            <a:endParaRPr lang="en-US" sz="1050" dirty="0"/>
          </a:p>
          <a:p>
            <a:pPr lvl="1"/>
            <a:r>
              <a:rPr lang="en-US" dirty="0"/>
              <a:t>How liquid are your current assets?</a:t>
            </a:r>
          </a:p>
          <a:p>
            <a:pPr lvl="2"/>
            <a:r>
              <a:rPr lang="en-US" sz="2400" dirty="0"/>
              <a:t>Cash, savings, feed inventories, prepaid expenses,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09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Working Capital / Expenses  </a:t>
            </a:r>
            <a:r>
              <a:rPr lang="en-US" dirty="0"/>
              <a:t>= (CA – CL) / Total Expenses</a:t>
            </a:r>
          </a:p>
          <a:p>
            <a:pPr lvl="1"/>
            <a:r>
              <a:rPr lang="en-US" dirty="0"/>
              <a:t>Total Expenses comes from your Income Statement (Schedule F)</a:t>
            </a:r>
          </a:p>
          <a:p>
            <a:pPr lvl="1"/>
            <a:r>
              <a:rPr lang="en-US" dirty="0"/>
              <a:t>Benchmark:   </a:t>
            </a:r>
            <a:r>
              <a:rPr lang="en-US" b="1" dirty="0">
                <a:solidFill>
                  <a:srgbClr val="00B050"/>
                </a:solidFill>
              </a:rPr>
              <a:t>Green &gt; 25%	</a:t>
            </a:r>
            <a:r>
              <a:rPr lang="en-US" b="1" dirty="0"/>
              <a:t>Red &lt; 15%</a:t>
            </a:r>
          </a:p>
          <a:p>
            <a:pPr lvl="2"/>
            <a:r>
              <a:rPr lang="en-US" sz="2400" dirty="0"/>
              <a:t>Higher is better, safer</a:t>
            </a:r>
          </a:p>
          <a:p>
            <a:pPr lvl="2"/>
            <a:r>
              <a:rPr lang="en-US" sz="2400" dirty="0"/>
              <a:t>“You have enough liquidity to cover ¼ (3 months) of your annual expenses”</a:t>
            </a:r>
          </a:p>
          <a:p>
            <a:pPr lvl="2"/>
            <a:endParaRPr lang="en-US" sz="1100" dirty="0"/>
          </a:p>
          <a:p>
            <a:pPr lvl="1"/>
            <a:r>
              <a:rPr lang="en-US" dirty="0"/>
              <a:t>More lenders are looking at this ratio today</a:t>
            </a:r>
          </a:p>
          <a:p>
            <a:pPr lvl="2"/>
            <a:r>
              <a:rPr lang="en-US" sz="2400" dirty="0"/>
              <a:t>It relates your liquidity to the size of your operation</a:t>
            </a:r>
          </a:p>
        </p:txBody>
      </p:sp>
    </p:spTree>
    <p:extLst>
      <p:ext uri="{BB962C8B-B14F-4D97-AF65-F5344CB8AC3E}">
        <p14:creationId xmlns:p14="http://schemas.microsoft.com/office/powerpoint/2010/main" val="4096913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What if it’s low?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Potential cash flow problems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More susceptible to financial “potholes”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You have less management flexibility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No cash to take advantage of opportunities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Need strong cash flow &amp; profitability</a:t>
            </a:r>
          </a:p>
        </p:txBody>
      </p:sp>
    </p:spTree>
    <p:extLst>
      <p:ext uri="{BB962C8B-B14F-4D97-AF65-F5344CB8AC3E}">
        <p14:creationId xmlns:p14="http://schemas.microsoft.com/office/powerpoint/2010/main" val="802139168"/>
      </p:ext>
    </p:extLst>
  </p:cSld>
  <p:clrMapOvr>
    <a:masterClrMapping/>
  </p:clrMapOvr>
</p:sld>
</file>

<file path=ppt/theme/theme1.xml><?xml version="1.0" encoding="utf-8"?>
<a:theme xmlns:a="http://schemas.openxmlformats.org/drawingml/2006/main" name="dbllineb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h:\powerpnt\template\bwovrhd\dbllineb.ppt</Template>
  <TotalTime>11371</TotalTime>
  <Pages>8</Pages>
  <Words>1146</Words>
  <Application>Microsoft Office PowerPoint</Application>
  <PresentationFormat>Widescreen</PresentationFormat>
  <Paragraphs>188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Monotype Sorts</vt:lpstr>
      <vt:lpstr>Times New Roman</vt:lpstr>
      <vt:lpstr>Wingdings</vt:lpstr>
      <vt:lpstr>dbllineb</vt:lpstr>
      <vt:lpstr>PowerPoint Presentation</vt:lpstr>
      <vt:lpstr>Production Measures</vt:lpstr>
      <vt:lpstr>Financial Analysis</vt:lpstr>
      <vt:lpstr>Areas of Importance</vt:lpstr>
      <vt:lpstr>Areas of Importance</vt:lpstr>
      <vt:lpstr>Financial Ratios</vt:lpstr>
      <vt:lpstr>Liquidity</vt:lpstr>
      <vt:lpstr>Liquidity</vt:lpstr>
      <vt:lpstr>Liquidity</vt:lpstr>
      <vt:lpstr>Liquidity</vt:lpstr>
      <vt:lpstr>Liquidity</vt:lpstr>
      <vt:lpstr>Solvency</vt:lpstr>
      <vt:lpstr>Solvency</vt:lpstr>
      <vt:lpstr>Repayment Capacity</vt:lpstr>
      <vt:lpstr>Repayment Capacity</vt:lpstr>
      <vt:lpstr>Repayment Capacity</vt:lpstr>
      <vt:lpstr>Profitability</vt:lpstr>
      <vt:lpstr>Profitability</vt:lpstr>
      <vt:lpstr>Financial Efficiency</vt:lpstr>
      <vt:lpstr>Financial Efficiency</vt:lpstr>
      <vt:lpstr>Financial Efficiency</vt:lpstr>
      <vt:lpstr>Financial Efficiency</vt:lpstr>
      <vt:lpstr>Use The Ratios to Improve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Analysis</dc:title>
  <dc:creator>Alex White</dc:creator>
  <cp:lastModifiedBy>White, Alex</cp:lastModifiedBy>
  <cp:revision>61</cp:revision>
  <cp:lastPrinted>2019-11-15T23:31:08Z</cp:lastPrinted>
  <dcterms:created xsi:type="dcterms:W3CDTF">1997-03-30T17:17:36Z</dcterms:created>
  <dcterms:modified xsi:type="dcterms:W3CDTF">2019-11-20T23:45:53Z</dcterms:modified>
</cp:coreProperties>
</file>