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51"/>
  </p:notesMasterIdLst>
  <p:sldIdLst>
    <p:sldId id="256" r:id="rId5"/>
    <p:sldId id="307" r:id="rId6"/>
    <p:sldId id="258" r:id="rId7"/>
    <p:sldId id="312" r:id="rId8"/>
    <p:sldId id="313" r:id="rId9"/>
    <p:sldId id="333" r:id="rId10"/>
    <p:sldId id="334" r:id="rId11"/>
    <p:sldId id="314" r:id="rId12"/>
    <p:sldId id="315" r:id="rId13"/>
    <p:sldId id="257" r:id="rId14"/>
    <p:sldId id="275" r:id="rId15"/>
    <p:sldId id="260" r:id="rId16"/>
    <p:sldId id="316" r:id="rId17"/>
    <p:sldId id="317" r:id="rId18"/>
    <p:sldId id="263" r:id="rId19"/>
    <p:sldId id="265" r:id="rId20"/>
    <p:sldId id="277" r:id="rId21"/>
    <p:sldId id="278" r:id="rId22"/>
    <p:sldId id="320" r:id="rId23"/>
    <p:sldId id="280" r:id="rId24"/>
    <p:sldId id="305" r:id="rId25"/>
    <p:sldId id="272" r:id="rId26"/>
    <p:sldId id="267" r:id="rId27"/>
    <p:sldId id="281" r:id="rId28"/>
    <p:sldId id="282" r:id="rId29"/>
    <p:sldId id="283" r:id="rId30"/>
    <p:sldId id="288" r:id="rId31"/>
    <p:sldId id="322" r:id="rId32"/>
    <p:sldId id="285" r:id="rId33"/>
    <p:sldId id="324" r:id="rId34"/>
    <p:sldId id="287" r:id="rId35"/>
    <p:sldId id="325" r:id="rId36"/>
    <p:sldId id="291" r:id="rId37"/>
    <p:sldId id="326" r:id="rId38"/>
    <p:sldId id="328" r:id="rId39"/>
    <p:sldId id="327" r:id="rId40"/>
    <p:sldId id="264" r:id="rId41"/>
    <p:sldId id="294" r:id="rId42"/>
    <p:sldId id="266" r:id="rId43"/>
    <p:sldId id="295" r:id="rId44"/>
    <p:sldId id="329" r:id="rId45"/>
    <p:sldId id="269" r:id="rId46"/>
    <p:sldId id="297" r:id="rId47"/>
    <p:sldId id="336" r:id="rId48"/>
    <p:sldId id="268" r:id="rId49"/>
    <p:sldId id="276" r:id="rId50"/>
  </p:sldIdLst>
  <p:sldSz cx="9144000" cy="6858000" type="screen4x3"/>
  <p:notesSz cx="9369425" cy="7077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82" d="100"/>
          <a:sy n="82" d="100"/>
        </p:scale>
        <p:origin x="76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hite, Alex" userId="a8bceebd-2202-442e-8c93-d9b543de902e" providerId="ADAL" clId="{1CCD8EB7-66A6-4923-BD3E-A8022E39EA9A}"/>
    <pc:docChg chg="modSld">
      <pc:chgData name="White, Alex" userId="a8bceebd-2202-442e-8c93-d9b543de902e" providerId="ADAL" clId="{1CCD8EB7-66A6-4923-BD3E-A8022E39EA9A}" dt="2023-02-23T15:08:25.714" v="19" actId="20577"/>
      <pc:docMkLst>
        <pc:docMk/>
      </pc:docMkLst>
      <pc:sldChg chg="modSp">
        <pc:chgData name="White, Alex" userId="a8bceebd-2202-442e-8c93-d9b543de902e" providerId="ADAL" clId="{1CCD8EB7-66A6-4923-BD3E-A8022E39EA9A}" dt="2023-02-23T15:08:25.714" v="19" actId="20577"/>
        <pc:sldMkLst>
          <pc:docMk/>
          <pc:sldMk cId="3190853839" sldId="287"/>
        </pc:sldMkLst>
        <pc:spChg chg="mod">
          <ac:chgData name="White, Alex" userId="a8bceebd-2202-442e-8c93-d9b543de902e" providerId="ADAL" clId="{1CCD8EB7-66A6-4923-BD3E-A8022E39EA9A}" dt="2023-02-23T15:08:25.714" v="19" actId="20577"/>
          <ac:spMkLst>
            <pc:docMk/>
            <pc:sldMk cId="3190853839" sldId="287"/>
            <ac:spMk id="2" creationId="{6163707E-6833-4321-A6E0-E6FAF620B69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0825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7013" y="0"/>
            <a:ext cx="4060825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A7D03-DA35-4AE1-A4F2-1269C387DEC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2450" y="884238"/>
            <a:ext cx="3184525" cy="2389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6625" y="3405188"/>
            <a:ext cx="7496175" cy="2787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23063"/>
            <a:ext cx="4060825" cy="354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07013" y="6723063"/>
            <a:ext cx="4060825" cy="354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88FB0-10A4-4CBA-A12E-F27856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5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E88FB0-10A4-4CBA-A12E-F27856D218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5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 sz="2400"/>
            </a:lvl1pPr>
            <a:lvl2pPr>
              <a:lnSpc>
                <a:spcPct val="120000"/>
              </a:lnSpc>
              <a:defRPr sz="2000"/>
            </a:lvl2pPr>
            <a:lvl3pPr>
              <a:lnSpc>
                <a:spcPct val="120000"/>
              </a:lnSpc>
              <a:defRPr sz="2000"/>
            </a:lvl3pPr>
            <a:lvl4pPr>
              <a:lnSpc>
                <a:spcPct val="120000"/>
              </a:lnSpc>
              <a:defRPr sz="2000"/>
            </a:lvl4pPr>
            <a:lvl5pPr>
              <a:lnSpc>
                <a:spcPct val="120000"/>
              </a:lnSpc>
              <a:defRPr sz="20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ctr">
              <a:defRPr sz="400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3A26EE-EA8D-4040-A126-2687E383176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5A313F-FA50-4367-A1B2-F47A42F74A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xwhite@vt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xwhite@vt.edu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1683"/>
            <a:ext cx="7772400" cy="19811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Financial Implications of Your Recommendations</a:t>
            </a:r>
            <a:br>
              <a:rPr lang="en-US" b="1" dirty="0">
                <a:solidFill>
                  <a:schemeClr val="accent4"/>
                </a:solidFill>
              </a:rPr>
            </a:b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1828799"/>
          </a:xfrm>
        </p:spPr>
        <p:txBody>
          <a:bodyPr>
            <a:normAutofit/>
          </a:bodyPr>
          <a:lstStyle/>
          <a:p>
            <a:r>
              <a:rPr lang="en-US" dirty="0"/>
              <a:t>Dr. Alex “Doc” White</a:t>
            </a:r>
          </a:p>
          <a:p>
            <a:r>
              <a:rPr lang="en-US" sz="2400" dirty="0"/>
              <a:t>Virginia Tech Dairy Science</a:t>
            </a:r>
          </a:p>
          <a:p>
            <a:r>
              <a:rPr lang="en-US" sz="2400" dirty="0">
                <a:hlinkClick r:id="rId2"/>
              </a:rPr>
              <a:t>DocWhite@vt.edu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19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Will a maternity pen help profits?</a:t>
            </a:r>
          </a:p>
          <a:p>
            <a:pPr>
              <a:spcAft>
                <a:spcPts val="1200"/>
              </a:spcAft>
            </a:pPr>
            <a:r>
              <a:rPr lang="en-US" dirty="0"/>
              <a:t>Should I hire more (less) </a:t>
            </a:r>
            <a:r>
              <a:rPr lang="en-US" dirty="0" err="1"/>
              <a:t>milkers</a:t>
            </a:r>
            <a:r>
              <a:rPr lang="en-US" dirty="0"/>
              <a:t>?</a:t>
            </a:r>
          </a:p>
          <a:p>
            <a:pPr>
              <a:spcAft>
                <a:spcPts val="1200"/>
              </a:spcAft>
            </a:pPr>
            <a:r>
              <a:rPr lang="en-US" dirty="0"/>
              <a:t>Should I change my ration?</a:t>
            </a:r>
          </a:p>
          <a:p>
            <a:pPr>
              <a:spcAft>
                <a:spcPts val="1200"/>
              </a:spcAft>
            </a:pPr>
            <a:r>
              <a:rPr lang="en-US" dirty="0"/>
              <a:t>Are custom heifer growers better than raising the heifers yourself?</a:t>
            </a:r>
          </a:p>
          <a:p>
            <a:pPr>
              <a:spcAft>
                <a:spcPts val="1200"/>
              </a:spcAft>
            </a:pPr>
            <a:r>
              <a:rPr lang="en-US" dirty="0"/>
              <a:t>Should I change my heat detection system?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NAIDC Decisions</a:t>
            </a:r>
          </a:p>
        </p:txBody>
      </p:sp>
    </p:spTree>
    <p:extLst>
      <p:ext uri="{BB962C8B-B14F-4D97-AF65-F5344CB8AC3E}">
        <p14:creationId xmlns:p14="http://schemas.microsoft.com/office/powerpoint/2010/main" val="1277457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/>
              <a:t>Start with a “hypothetical” partial budget</a:t>
            </a:r>
          </a:p>
          <a:p>
            <a:pPr lvl="1">
              <a:spcAft>
                <a:spcPts val="1200"/>
              </a:spcAft>
            </a:pPr>
            <a:r>
              <a:rPr lang="en-US" b="1" dirty="0">
                <a:solidFill>
                  <a:srgbClr val="0070C0"/>
                </a:solidFill>
              </a:rPr>
              <a:t>Forget the numbers for now</a:t>
            </a:r>
          </a:p>
          <a:p>
            <a:r>
              <a:rPr lang="en-US" dirty="0"/>
              <a:t>List the production factors that will change</a:t>
            </a:r>
          </a:p>
          <a:p>
            <a:pPr lvl="1"/>
            <a:r>
              <a:rPr lang="en-US" dirty="0"/>
              <a:t>“We can milk faster”, “</a:t>
            </a:r>
            <a:r>
              <a:rPr lang="en-US" dirty="0" err="1"/>
              <a:t>preg</a:t>
            </a:r>
            <a:r>
              <a:rPr lang="en-US" dirty="0"/>
              <a:t> rate will increase”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Ignore the stuff that doesn’t change</a:t>
            </a:r>
          </a:p>
          <a:p>
            <a:r>
              <a:rPr lang="en-US" dirty="0"/>
              <a:t>Figure out where these things fit on the budget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Which section of the budget?</a:t>
            </a:r>
          </a:p>
          <a:p>
            <a:r>
              <a:rPr lang="en-US" dirty="0"/>
              <a:t>Then, start hanging dollars on each item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You Make These Decisions?</a:t>
            </a:r>
          </a:p>
        </p:txBody>
      </p:sp>
    </p:spTree>
    <p:extLst>
      <p:ext uri="{BB962C8B-B14F-4D97-AF65-F5344CB8AC3E}">
        <p14:creationId xmlns:p14="http://schemas.microsoft.com/office/powerpoint/2010/main" val="46132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r>
              <a:rPr lang="en-US" dirty="0"/>
              <a:t>Two financial sides to your recommendation</a:t>
            </a:r>
          </a:p>
          <a:p>
            <a:endParaRPr lang="en-US" sz="1300" dirty="0"/>
          </a:p>
          <a:p>
            <a:r>
              <a:rPr lang="en-US" b="1" dirty="0">
                <a:solidFill>
                  <a:srgbClr val="00B050"/>
                </a:solidFill>
              </a:rPr>
              <a:t>“Good Side”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Added Revenues</a:t>
            </a:r>
            <a:r>
              <a:rPr lang="en-US" dirty="0"/>
              <a:t>			(“more cash coming in”)</a:t>
            </a:r>
          </a:p>
          <a:p>
            <a:pPr lvl="2"/>
            <a:r>
              <a:rPr lang="en-US" dirty="0"/>
              <a:t>More milk being produced</a:t>
            </a:r>
          </a:p>
          <a:p>
            <a:pPr lvl="2"/>
            <a:r>
              <a:rPr lang="en-US" dirty="0"/>
              <a:t>Higher milk price due to quality…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Adding a new enterprise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Decreased Expenses  </a:t>
            </a:r>
            <a:r>
              <a:rPr lang="en-US" dirty="0"/>
              <a:t>		(“less cash going out”)</a:t>
            </a:r>
          </a:p>
          <a:p>
            <a:pPr lvl="2"/>
            <a:r>
              <a:rPr lang="en-US" dirty="0"/>
              <a:t>Lower use of inputs</a:t>
            </a:r>
          </a:p>
          <a:p>
            <a:pPr lvl="2"/>
            <a:r>
              <a:rPr lang="en-US" dirty="0"/>
              <a:t>Reducing herd size, etc.</a:t>
            </a:r>
          </a:p>
          <a:p>
            <a:pPr lvl="2"/>
            <a:endParaRPr lang="en-US" dirty="0"/>
          </a:p>
          <a:p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Budget Format</a:t>
            </a:r>
          </a:p>
        </p:txBody>
      </p:sp>
    </p:spTree>
    <p:extLst>
      <p:ext uri="{BB962C8B-B14F-4D97-AF65-F5344CB8AC3E}">
        <p14:creationId xmlns:p14="http://schemas.microsoft.com/office/powerpoint/2010/main" val="59664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r>
              <a:rPr lang="en-US" dirty="0"/>
              <a:t>Two financial sides to any decision</a:t>
            </a:r>
          </a:p>
          <a:p>
            <a:endParaRPr lang="en-US" sz="1300" dirty="0"/>
          </a:p>
          <a:p>
            <a:r>
              <a:rPr lang="en-US" b="1" dirty="0">
                <a:solidFill>
                  <a:srgbClr val="C00000"/>
                </a:solidFill>
              </a:rPr>
              <a:t>“Bad Side”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Reduced Revenues</a:t>
            </a:r>
            <a:r>
              <a:rPr lang="en-US" dirty="0"/>
              <a:t>		(“less cash coming in”)</a:t>
            </a:r>
          </a:p>
          <a:p>
            <a:pPr lvl="2"/>
            <a:r>
              <a:rPr lang="en-US" dirty="0"/>
              <a:t>Selling less, or at a lower price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Getting rid of an enterprise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Added Expenses</a:t>
            </a:r>
            <a:r>
              <a:rPr lang="en-US" dirty="0"/>
              <a:t>			(“more cash going out”)</a:t>
            </a:r>
          </a:p>
          <a:p>
            <a:pPr lvl="2"/>
            <a:r>
              <a:rPr lang="en-US" dirty="0"/>
              <a:t>Increasing use of inputs</a:t>
            </a:r>
          </a:p>
          <a:p>
            <a:pPr lvl="2"/>
            <a:r>
              <a:rPr lang="en-US" dirty="0"/>
              <a:t>Adding a new enterprise</a:t>
            </a:r>
          </a:p>
          <a:p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Budget Format</a:t>
            </a:r>
          </a:p>
        </p:txBody>
      </p:sp>
    </p:spTree>
    <p:extLst>
      <p:ext uri="{BB962C8B-B14F-4D97-AF65-F5344CB8AC3E}">
        <p14:creationId xmlns:p14="http://schemas.microsoft.com/office/powerpoint/2010/main" val="207809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r>
              <a:rPr lang="en-US" dirty="0"/>
              <a:t>If the </a:t>
            </a:r>
            <a:r>
              <a:rPr lang="en-US" dirty="0">
                <a:solidFill>
                  <a:srgbClr val="00B050"/>
                </a:solidFill>
              </a:rPr>
              <a:t>Good Side </a:t>
            </a:r>
            <a:r>
              <a:rPr lang="en-US" dirty="0"/>
              <a:t>&gt; </a:t>
            </a:r>
            <a:r>
              <a:rPr lang="en-US" dirty="0">
                <a:solidFill>
                  <a:srgbClr val="C00000"/>
                </a:solidFill>
              </a:rPr>
              <a:t>Bad Side</a:t>
            </a:r>
          </a:p>
          <a:p>
            <a:pPr lvl="1"/>
            <a:r>
              <a:rPr lang="en-US" dirty="0"/>
              <a:t>It’s worth more than it costs</a:t>
            </a:r>
          </a:p>
          <a:p>
            <a:pPr lvl="1"/>
            <a:r>
              <a:rPr lang="en-US" dirty="0"/>
              <a:t>Profit should increase by making the change</a:t>
            </a:r>
          </a:p>
          <a:p>
            <a:pPr lvl="1"/>
            <a:endParaRPr lang="en-US" dirty="0"/>
          </a:p>
          <a:p>
            <a:r>
              <a:rPr lang="en-US" dirty="0"/>
              <a:t>If the </a:t>
            </a:r>
            <a:r>
              <a:rPr lang="en-US" dirty="0">
                <a:solidFill>
                  <a:srgbClr val="00B050"/>
                </a:solidFill>
              </a:rPr>
              <a:t>Good Side </a:t>
            </a:r>
            <a:r>
              <a:rPr lang="en-US" dirty="0"/>
              <a:t>&lt; </a:t>
            </a:r>
            <a:r>
              <a:rPr lang="en-US" dirty="0">
                <a:solidFill>
                  <a:srgbClr val="C00000"/>
                </a:solidFill>
              </a:rPr>
              <a:t>Bad Side</a:t>
            </a:r>
          </a:p>
          <a:p>
            <a:pPr lvl="1"/>
            <a:r>
              <a:rPr lang="en-US" dirty="0"/>
              <a:t>It costs more than it’s worth</a:t>
            </a:r>
          </a:p>
          <a:p>
            <a:pPr lvl="1"/>
            <a:r>
              <a:rPr lang="en-US" dirty="0"/>
              <a:t>Profits will be decreased by making the change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Budget Format</a:t>
            </a:r>
          </a:p>
        </p:txBody>
      </p:sp>
    </p:spTree>
    <p:extLst>
      <p:ext uri="{BB962C8B-B14F-4D97-AF65-F5344CB8AC3E}">
        <p14:creationId xmlns:p14="http://schemas.microsoft.com/office/powerpoint/2010/main" val="1032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417638"/>
            <a:ext cx="3505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</a:rPr>
              <a:t>     Good Side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</a:rPr>
              <a:t>Added Revenues</a:t>
            </a:r>
          </a:p>
          <a:p>
            <a:pPr marL="0" indent="0">
              <a:buNone/>
            </a:pPr>
            <a:endParaRPr lang="en-US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</a:rPr>
              <a:t>Reduced Expenses</a:t>
            </a:r>
          </a:p>
          <a:p>
            <a:pPr marL="0" indent="0">
              <a:buNone/>
            </a:pPr>
            <a:endParaRPr lang="en-US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</a:rPr>
              <a:t>A. Total “Good Side”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Format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0600" y="1417638"/>
            <a:ext cx="37338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400"/>
              </a:spcBef>
              <a:buFont typeface="Arial" pitchFamily="34" charset="0"/>
              <a:buNone/>
            </a:pPr>
            <a:r>
              <a:rPr lang="en-US" sz="2800" b="1" dirty="0">
                <a:solidFill>
                  <a:srgbClr val="C00000"/>
                </a:solidFill>
              </a:rPr>
              <a:t>      Bad Side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Font typeface="Arial" pitchFamily="34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Reduced Revenues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Font typeface="Arial" pitchFamily="34" charset="0"/>
              <a:buNone/>
            </a:pP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Font typeface="Arial" pitchFamily="34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Added Expenses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Font typeface="Arial" pitchFamily="34" charset="0"/>
              <a:buNone/>
            </a:pP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Font typeface="Arial" pitchFamily="34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B. Total “Bad Side</a:t>
            </a:r>
            <a:r>
              <a:rPr lang="en-US" sz="2400" dirty="0"/>
              <a:t>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4800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in Annual Profit = </a:t>
            </a:r>
            <a:r>
              <a:rPr lang="en-US" sz="2400" dirty="0">
                <a:solidFill>
                  <a:srgbClr val="00B050"/>
                </a:solidFill>
              </a:rPr>
              <a:t>A.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C00000"/>
                </a:solidFill>
              </a:rPr>
              <a:t>B.</a:t>
            </a:r>
            <a:r>
              <a:rPr lang="en-US" sz="2400" dirty="0"/>
              <a:t> = </a:t>
            </a:r>
            <a:r>
              <a:rPr lang="en-US" sz="2400" u="sng" dirty="0"/>
              <a:t> 		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4686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Clearly state the change you want to analyze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“I want to add 10 ventilation fans to improve cow comfort”</a:t>
            </a:r>
          </a:p>
          <a:p>
            <a:endParaRPr lang="en-US" sz="1200" dirty="0"/>
          </a:p>
          <a:p>
            <a:pPr>
              <a:spcAft>
                <a:spcPts val="600"/>
              </a:spcAft>
            </a:pPr>
            <a:r>
              <a:rPr lang="en-US" dirty="0"/>
              <a:t>List any key assumptions for the change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Fans will cost $500 each to purchase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The fans will cost $1,450 in utilities &amp; repairs/year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Milk production will increase by 2 </a:t>
            </a:r>
            <a:r>
              <a:rPr lang="en-US" dirty="0" err="1"/>
              <a:t>lbs</a:t>
            </a:r>
            <a:r>
              <a:rPr lang="en-US" dirty="0"/>
              <a:t>/cow/day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This will increase feed needed</a:t>
            </a:r>
          </a:p>
          <a:p>
            <a:pPr lvl="1"/>
            <a:r>
              <a:rPr lang="en-US" dirty="0"/>
              <a:t>Vet costs for cows will drop by $20/cow/year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the Change</a:t>
            </a:r>
          </a:p>
        </p:txBody>
      </p:sp>
    </p:spTree>
    <p:extLst>
      <p:ext uri="{BB962C8B-B14F-4D97-AF65-F5344CB8AC3E}">
        <p14:creationId xmlns:p14="http://schemas.microsoft.com/office/powerpoint/2010/main" val="37648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E46ED5-D6EC-405D-BDB3-8E1BE6EAA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For each change you identified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Put it in the proper section of the partial budget</a:t>
            </a:r>
          </a:p>
          <a:p>
            <a:pPr marL="630936" lvl="2" indent="0">
              <a:spcAft>
                <a:spcPts val="1200"/>
              </a:spcAft>
              <a:buNone/>
            </a:pPr>
            <a:r>
              <a:rPr lang="en-US" dirty="0"/>
              <a:t>Will this change result in:</a:t>
            </a:r>
          </a:p>
          <a:p>
            <a:pPr marL="630936" lvl="2" indent="0">
              <a:spcAft>
                <a:spcPts val="1200"/>
              </a:spcAft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rgbClr val="00B050"/>
                </a:solidFill>
              </a:rPr>
              <a:t>Added Revenues</a:t>
            </a:r>
          </a:p>
          <a:p>
            <a:pPr marL="630936" lvl="2" indent="0">
              <a:spcAft>
                <a:spcPts val="1200"/>
              </a:spcAft>
              <a:buNone/>
            </a:pPr>
            <a:r>
              <a:rPr lang="en-US" b="1" dirty="0">
                <a:solidFill>
                  <a:srgbClr val="00B050"/>
                </a:solidFill>
              </a:rPr>
              <a:t>	Decreased Expenses</a:t>
            </a:r>
          </a:p>
          <a:p>
            <a:pPr marL="630936" lvl="2" indent="0">
              <a:spcAft>
                <a:spcPts val="1200"/>
              </a:spcAft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rgbClr val="C00000"/>
                </a:solidFill>
              </a:rPr>
              <a:t>Decreased Revenues</a:t>
            </a:r>
          </a:p>
          <a:p>
            <a:pPr marL="630936" lvl="2" indent="0">
              <a:spcAft>
                <a:spcPts val="1200"/>
              </a:spcAft>
              <a:buNone/>
            </a:pPr>
            <a:r>
              <a:rPr lang="en-US" b="1" dirty="0">
                <a:solidFill>
                  <a:srgbClr val="C00000"/>
                </a:solidFill>
              </a:rPr>
              <a:t>	Added Expenses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BC9B56-D692-4949-AABE-DE7C3E70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Partial Budget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90E7DD-31F6-43D2-B00F-490DF28E3E08}"/>
              </a:ext>
            </a:extLst>
          </p:cNvPr>
          <p:cNvSpPr txBox="1"/>
          <p:nvPr/>
        </p:nvSpPr>
        <p:spPr>
          <a:xfrm rot="755487">
            <a:off x="5734173" y="3382727"/>
            <a:ext cx="2971800" cy="132343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Keep it Simple: Determine whether it is a </a:t>
            </a:r>
            <a:r>
              <a:rPr lang="en-US" sz="2000" b="1" dirty="0">
                <a:solidFill>
                  <a:srgbClr val="00B050"/>
                </a:solidFill>
              </a:rPr>
              <a:t>“Good Change” </a:t>
            </a:r>
            <a:r>
              <a:rPr lang="en-US" sz="2000" b="1" dirty="0">
                <a:solidFill>
                  <a:srgbClr val="002060"/>
                </a:solidFill>
              </a:rPr>
              <a:t>or a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“Bad Change”</a:t>
            </a:r>
          </a:p>
        </p:txBody>
      </p:sp>
    </p:spTree>
    <p:extLst>
      <p:ext uri="{BB962C8B-B14F-4D97-AF65-F5344CB8AC3E}">
        <p14:creationId xmlns:p14="http://schemas.microsoft.com/office/powerpoint/2010/main" val="3248778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Purchase and operation of fans</a:t>
            </a:r>
          </a:p>
          <a:p>
            <a:pPr lvl="1">
              <a:spcAft>
                <a:spcPts val="600"/>
              </a:spcAft>
            </a:pP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/>
              <a:t>2 </a:t>
            </a:r>
            <a:r>
              <a:rPr lang="en-US" dirty="0" err="1"/>
              <a:t>lbs</a:t>
            </a:r>
            <a:r>
              <a:rPr lang="en-US" dirty="0"/>
              <a:t>/cow/day increase in milk production</a:t>
            </a:r>
          </a:p>
          <a:p>
            <a:pPr lvl="1">
              <a:spcAft>
                <a:spcPts val="600"/>
              </a:spcAft>
            </a:pPr>
            <a:endParaRPr lang="en-US" dirty="0">
              <a:solidFill>
                <a:srgbClr val="00B050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/>
              <a:t>Extra feed needed</a:t>
            </a:r>
          </a:p>
          <a:p>
            <a:pPr lvl="1">
              <a:spcAft>
                <a:spcPts val="600"/>
              </a:spcAft>
            </a:pP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/>
              <a:t>Lower vet bills</a:t>
            </a:r>
          </a:p>
          <a:p>
            <a:pPr lvl="1">
              <a:spcAft>
                <a:spcPts val="600"/>
              </a:spcAft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Partial Budget</a:t>
            </a:r>
          </a:p>
        </p:txBody>
      </p:sp>
    </p:spTree>
    <p:extLst>
      <p:ext uri="{BB962C8B-B14F-4D97-AF65-F5344CB8AC3E}">
        <p14:creationId xmlns:p14="http://schemas.microsoft.com/office/powerpoint/2010/main" val="135714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Purchase and operation of fans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Added Expense</a:t>
            </a:r>
          </a:p>
          <a:p>
            <a:pPr>
              <a:spcAft>
                <a:spcPts val="600"/>
              </a:spcAft>
            </a:pPr>
            <a:r>
              <a:rPr lang="en-US" dirty="0"/>
              <a:t>2 </a:t>
            </a:r>
            <a:r>
              <a:rPr lang="en-US" dirty="0" err="1"/>
              <a:t>lbs</a:t>
            </a:r>
            <a:r>
              <a:rPr lang="en-US" dirty="0"/>
              <a:t>/cow/day increase in milk production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Added Revenue</a:t>
            </a:r>
          </a:p>
          <a:p>
            <a:pPr>
              <a:spcAft>
                <a:spcPts val="600"/>
              </a:spcAft>
            </a:pPr>
            <a:r>
              <a:rPr lang="en-US" dirty="0"/>
              <a:t>Extra feed needed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Added Expense</a:t>
            </a:r>
          </a:p>
          <a:p>
            <a:pPr>
              <a:spcAft>
                <a:spcPts val="600"/>
              </a:spcAft>
            </a:pPr>
            <a:r>
              <a:rPr lang="en-US" dirty="0"/>
              <a:t>Lower vet bills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Reduced Expense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Partial Budget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062D43-6FB4-44A6-B675-9119B050C992}"/>
              </a:ext>
            </a:extLst>
          </p:cNvPr>
          <p:cNvSpPr txBox="1"/>
          <p:nvPr/>
        </p:nvSpPr>
        <p:spPr>
          <a:xfrm rot="913761">
            <a:off x="5086248" y="4350383"/>
            <a:ext cx="365760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Notice – there will be nothing in the Reduced Revenues section</a:t>
            </a:r>
          </a:p>
        </p:txBody>
      </p:sp>
    </p:spTree>
    <p:extLst>
      <p:ext uri="{BB962C8B-B14F-4D97-AF65-F5344CB8AC3E}">
        <p14:creationId xmlns:p14="http://schemas.microsoft.com/office/powerpoint/2010/main" val="184498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9811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Or:</a:t>
            </a:r>
            <a:br>
              <a:rPr lang="en-US" b="1" dirty="0">
                <a:solidFill>
                  <a:schemeClr val="accent4"/>
                </a:solidFill>
              </a:rPr>
            </a:br>
            <a:r>
              <a:rPr lang="en-US" b="1" dirty="0">
                <a:solidFill>
                  <a:schemeClr val="accent4"/>
                </a:solidFill>
              </a:rPr>
              <a:t>Those Darned </a:t>
            </a:r>
            <a:br>
              <a:rPr lang="en-US" b="1" dirty="0">
                <a:solidFill>
                  <a:schemeClr val="accent4"/>
                </a:solidFill>
              </a:rPr>
            </a:br>
            <a:r>
              <a:rPr lang="en-US" b="1" dirty="0">
                <a:solidFill>
                  <a:schemeClr val="accent4"/>
                </a:solidFill>
              </a:rPr>
              <a:t>Partial Budgets!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1828799"/>
          </a:xfrm>
        </p:spPr>
        <p:txBody>
          <a:bodyPr>
            <a:normAutofit/>
          </a:bodyPr>
          <a:lstStyle/>
          <a:p>
            <a:r>
              <a:rPr lang="en-US" dirty="0"/>
              <a:t>Dr. Alex “Doc” White</a:t>
            </a:r>
          </a:p>
          <a:p>
            <a:r>
              <a:rPr lang="en-US" sz="2400" dirty="0"/>
              <a:t>Virginia Tech Dairy Science</a:t>
            </a:r>
          </a:p>
          <a:p>
            <a:r>
              <a:rPr lang="en-US" sz="2400" dirty="0">
                <a:hlinkClick r:id="rId2"/>
              </a:rPr>
              <a:t>DocWhite@vt.edu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B9300B-1203-4C7E-AC64-F3FD2EC622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760" r="36620" b="40222"/>
          <a:stretch/>
        </p:blipFill>
        <p:spPr>
          <a:xfrm>
            <a:off x="838200" y="3032882"/>
            <a:ext cx="2679032" cy="309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309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84327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</a:rPr>
              <a:t>Cost of fans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Use the annual Fixed Costs, </a:t>
            </a:r>
            <a:r>
              <a:rPr lang="en-US" b="1" dirty="0">
                <a:solidFill>
                  <a:srgbClr val="C00000"/>
                </a:solidFill>
              </a:rPr>
              <a:t>NOT the purchase price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For any asset that will last for more than 1 year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Annual Fixed Costs = DITIS</a:t>
            </a:r>
          </a:p>
          <a:p>
            <a:pPr lvl="3">
              <a:spcAft>
                <a:spcPts val="1200"/>
              </a:spcAft>
            </a:pPr>
            <a:r>
              <a:rPr lang="en-US" dirty="0"/>
              <a:t>Depreciation – loss of value (non-cash expense)</a:t>
            </a:r>
          </a:p>
          <a:p>
            <a:pPr lvl="3">
              <a:spcAft>
                <a:spcPts val="1200"/>
              </a:spcAft>
            </a:pPr>
            <a:r>
              <a:rPr lang="en-US" dirty="0"/>
              <a:t>Interest – cost of money invested in the asset</a:t>
            </a:r>
          </a:p>
          <a:p>
            <a:pPr lvl="3">
              <a:spcAft>
                <a:spcPts val="1200"/>
              </a:spcAft>
            </a:pPr>
            <a:r>
              <a:rPr lang="en-US" dirty="0"/>
              <a:t>Taxes – property taxes</a:t>
            </a:r>
          </a:p>
          <a:p>
            <a:pPr lvl="3">
              <a:spcAft>
                <a:spcPts val="1200"/>
              </a:spcAft>
            </a:pPr>
            <a:r>
              <a:rPr lang="en-US" dirty="0"/>
              <a:t>Insurance – insurance premiums</a:t>
            </a:r>
          </a:p>
          <a:p>
            <a:pPr lvl="3">
              <a:spcAft>
                <a:spcPts val="1200"/>
              </a:spcAft>
            </a:pPr>
            <a:r>
              <a:rPr lang="en-US" dirty="0"/>
              <a:t>Shelter – value of storing machinery inside….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Partial Budget</a:t>
            </a:r>
          </a:p>
        </p:txBody>
      </p:sp>
    </p:spTree>
    <p:extLst>
      <p:ext uri="{BB962C8B-B14F-4D97-AF65-F5344CB8AC3E}">
        <p14:creationId xmlns:p14="http://schemas.microsoft.com/office/powerpoint/2010/main" val="979328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843272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</a:pPr>
            <a:r>
              <a:rPr lang="en-US" dirty="0"/>
              <a:t>Doc’s Annual Fixed Cost estimates: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Breeding Livestock		10-15% of purchase price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Machinery &amp; Equipment	20-25% of purchase price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Buildings &amp; Facilities 		5-15% of purchase price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Partial Budget</a:t>
            </a:r>
          </a:p>
        </p:txBody>
      </p:sp>
    </p:spTree>
    <p:extLst>
      <p:ext uri="{BB962C8B-B14F-4D97-AF65-F5344CB8AC3E}">
        <p14:creationId xmlns:p14="http://schemas.microsoft.com/office/powerpoint/2010/main" val="1340546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6350"/>
            <a:ext cx="426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</a:rPr>
              <a:t>Good Side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Added Revenues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   </a:t>
            </a:r>
            <a:r>
              <a:rPr lang="en-US" sz="2000" dirty="0">
                <a:solidFill>
                  <a:srgbClr val="00B050"/>
                </a:solidFill>
              </a:rPr>
              <a:t>Milk Production</a:t>
            </a:r>
          </a:p>
          <a:p>
            <a:pPr marL="0" indent="0">
              <a:buNone/>
            </a:pPr>
            <a:r>
              <a:rPr lang="en-US" sz="400" dirty="0">
                <a:solidFill>
                  <a:srgbClr val="00B05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Reduced Expenses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   </a:t>
            </a:r>
            <a:r>
              <a:rPr lang="en-US" sz="2000" dirty="0">
                <a:solidFill>
                  <a:srgbClr val="00B050"/>
                </a:solidFill>
              </a:rPr>
              <a:t>Vet Costs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 </a:t>
            </a:r>
          </a:p>
          <a:p>
            <a:pPr marL="0" indent="0">
              <a:buNone/>
            </a:pPr>
            <a:endParaRPr lang="en-US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A. Total Good Side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New Fans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81600" y="1284287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800" b="1" dirty="0">
                <a:solidFill>
                  <a:srgbClr val="C00000"/>
                </a:solidFill>
              </a:rPr>
              <a:t>Bad Side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400" dirty="0">
                <a:solidFill>
                  <a:srgbClr val="C00000"/>
                </a:solidFill>
              </a:rPr>
              <a:t>Reduced Revenues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C00000"/>
                </a:solidFill>
              </a:rPr>
              <a:t>None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endParaRPr lang="en-US" sz="4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Added Expenses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C00000"/>
                </a:solidFill>
              </a:rPr>
              <a:t>Fan Operating Costs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Fan Fixed Costs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Added Feed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400" dirty="0">
                <a:solidFill>
                  <a:srgbClr val="C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400" dirty="0">
                <a:solidFill>
                  <a:srgbClr val="C00000"/>
                </a:solidFill>
              </a:rPr>
              <a:t>B. Total  Bad Side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7358" y="5546558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in Annual Profit = </a:t>
            </a:r>
            <a:r>
              <a:rPr lang="en-US" sz="2400" dirty="0">
                <a:solidFill>
                  <a:srgbClr val="00B050"/>
                </a:solidFill>
              </a:rPr>
              <a:t>A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C00000"/>
                </a:solidFill>
              </a:rPr>
              <a:t>B </a:t>
            </a:r>
            <a:r>
              <a:rPr lang="en-US" sz="2400" dirty="0"/>
              <a:t>=</a:t>
            </a:r>
            <a:r>
              <a:rPr lang="en-US" sz="2400" u="sng" dirty="0"/>
              <a:t>			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11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Use units that make sense – be consistent!!</a:t>
            </a:r>
          </a:p>
          <a:p>
            <a:pPr lvl="1">
              <a:spcAft>
                <a:spcPts val="1200"/>
              </a:spcAft>
            </a:pPr>
            <a:r>
              <a:rPr lang="en-US" b="1" dirty="0">
                <a:solidFill>
                  <a:srgbClr val="00B050"/>
                </a:solidFill>
              </a:rPr>
              <a:t>Per year</a:t>
            </a:r>
            <a:r>
              <a:rPr lang="en-US" dirty="0"/>
              <a:t>, per cwt, per cow, per month, etc.</a:t>
            </a:r>
          </a:p>
          <a:p>
            <a:pPr>
              <a:spcAft>
                <a:spcPts val="600"/>
              </a:spcAft>
            </a:pPr>
            <a:r>
              <a:rPr lang="en-US" dirty="0"/>
              <a:t>Only include items that will change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Ignore the factors that aren’t affected</a:t>
            </a:r>
          </a:p>
          <a:p>
            <a:pPr>
              <a:spcAft>
                <a:spcPts val="600"/>
              </a:spcAft>
            </a:pPr>
            <a:r>
              <a:rPr lang="en-US" dirty="0"/>
              <a:t>Beware of “netting out” changes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Easy to make mistakes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Ex:  Milk price increases from $17.50 to $18.50/cwt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If milk production also changes, price changes for every cwt!!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&amp; Tricks</a:t>
            </a:r>
          </a:p>
        </p:txBody>
      </p:sp>
    </p:spTree>
    <p:extLst>
      <p:ext uri="{BB962C8B-B14F-4D97-AF65-F5344CB8AC3E}">
        <p14:creationId xmlns:p14="http://schemas.microsoft.com/office/powerpoint/2010/main" val="1158966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/>
              <a:t>For purchased assets with a life &gt; 1 year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Include annual overhead expenses (DITIS), NOT the purchase price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rgbClr val="C00000"/>
                </a:solidFill>
              </a:rPr>
              <a:t>Do NOT include the loan payments or salvage value</a:t>
            </a:r>
          </a:p>
          <a:p>
            <a:r>
              <a:rPr lang="en-US" dirty="0"/>
              <a:t>When in doubt, be conservative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Understate your revenues, overstate your expenses</a:t>
            </a:r>
          </a:p>
          <a:p>
            <a:r>
              <a:rPr lang="en-US" dirty="0"/>
              <a:t>Show your formulas on your budget</a:t>
            </a:r>
          </a:p>
          <a:p>
            <a:pPr lvl="1"/>
            <a:r>
              <a:rPr lang="en-US" dirty="0"/>
              <a:t>Reminds you how you did it</a:t>
            </a:r>
          </a:p>
          <a:p>
            <a:pPr lvl="1"/>
            <a:r>
              <a:rPr lang="en-US" dirty="0"/>
              <a:t>Shows the judges what you did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&amp; Tricks</a:t>
            </a:r>
          </a:p>
        </p:txBody>
      </p:sp>
    </p:spTree>
    <p:extLst>
      <p:ext uri="{BB962C8B-B14F-4D97-AF65-F5344CB8AC3E}">
        <p14:creationId xmlns:p14="http://schemas.microsoft.com/office/powerpoint/2010/main" val="3142746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A7865C-82BA-4F81-98D0-E4836C574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Use your production knowledge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Total feed needed</a:t>
            </a:r>
          </a:p>
          <a:p>
            <a:pPr lvl="2">
              <a:spcAft>
                <a:spcPts val="600"/>
              </a:spcAft>
            </a:pPr>
            <a:r>
              <a:rPr lang="en-US" dirty="0" err="1"/>
              <a:t>Lbs</a:t>
            </a:r>
            <a:r>
              <a:rPr lang="en-US" dirty="0"/>
              <a:t> feed/cow-day x number of cows x days….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Total pounds of milk produced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Total hours of labor….</a:t>
            </a:r>
          </a:p>
          <a:p>
            <a:pPr>
              <a:spcAft>
                <a:spcPts val="600"/>
              </a:spcAft>
            </a:pPr>
            <a:r>
              <a:rPr lang="en-US" dirty="0"/>
              <a:t>Support your calculations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Sources of information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Benchmarks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CA172F-21F3-4E45-AB09-D67935EA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Hanging the Dollar Signs!</a:t>
            </a:r>
          </a:p>
        </p:txBody>
      </p:sp>
    </p:spTree>
    <p:extLst>
      <p:ext uri="{BB962C8B-B14F-4D97-AF65-F5344CB8AC3E}">
        <p14:creationId xmlns:p14="http://schemas.microsoft.com/office/powerpoint/2010/main" val="2209709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A7865C-82BA-4F81-98D0-E4836C574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Multiply by the appropriate prices or costs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Feed = cost of ration/day or /heifer or /</a:t>
            </a:r>
            <a:r>
              <a:rPr lang="en-US" dirty="0" err="1"/>
              <a:t>lb</a:t>
            </a:r>
            <a:r>
              <a:rPr lang="en-US" dirty="0"/>
              <a:t> feed</a:t>
            </a:r>
          </a:p>
          <a:p>
            <a:pPr lvl="2">
              <a:spcAft>
                <a:spcPts val="1200"/>
              </a:spcAft>
            </a:pPr>
            <a:r>
              <a:rPr lang="en-US" dirty="0" err="1"/>
              <a:t>Lbs</a:t>
            </a:r>
            <a:r>
              <a:rPr lang="en-US" dirty="0"/>
              <a:t> fed/day x Days x Feed Cost (AF)/</a:t>
            </a:r>
            <a:r>
              <a:rPr lang="en-US" dirty="0" err="1"/>
              <a:t>lb</a:t>
            </a:r>
            <a:r>
              <a:rPr lang="en-US" dirty="0"/>
              <a:t>….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Milk = expected milk price/cwt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Labor = cost of labor/hour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NOTE: Use the COST/</a:t>
            </a:r>
            <a:r>
              <a:rPr lang="en-US" dirty="0" err="1"/>
              <a:t>hr</a:t>
            </a:r>
            <a:r>
              <a:rPr lang="en-US" dirty="0"/>
              <a:t>, not the CASH WAGE/</a:t>
            </a:r>
            <a:r>
              <a:rPr lang="en-US" dirty="0" err="1"/>
              <a:t>hr</a:t>
            </a:r>
            <a:endParaRPr lang="en-US" dirty="0"/>
          </a:p>
          <a:p>
            <a:pPr lvl="3"/>
            <a:r>
              <a:rPr lang="en-US" dirty="0"/>
              <a:t>FICA, FUTA, SUTA, and benefits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CA172F-21F3-4E45-AB09-D67935EA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Hanging the Dollar Signs!</a:t>
            </a:r>
          </a:p>
        </p:txBody>
      </p:sp>
    </p:spTree>
    <p:extLst>
      <p:ext uri="{BB962C8B-B14F-4D97-AF65-F5344CB8AC3E}">
        <p14:creationId xmlns:p14="http://schemas.microsoft.com/office/powerpoint/2010/main" val="2204257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63707E-6833-4321-A6E0-E6FAF620B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6908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Purchase 10 New Fans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Operating Cost = $1,450/year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Fixed Cost = 10 fans x $500/fan x 15% = $750/year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15% is the Fixed Cost estimate (DITIS)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</a:rPr>
              <a:t>List these in the Added Expense section</a:t>
            </a:r>
          </a:p>
          <a:p>
            <a:pPr marL="630936" lvl="2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F9766E-3E20-4965-AB64-1E7C8EEE5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Hanging the Dollar Signs!</a:t>
            </a:r>
          </a:p>
        </p:txBody>
      </p:sp>
    </p:spTree>
    <p:extLst>
      <p:ext uri="{BB962C8B-B14F-4D97-AF65-F5344CB8AC3E}">
        <p14:creationId xmlns:p14="http://schemas.microsoft.com/office/powerpoint/2010/main" val="2224937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426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Good Side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Added Revenues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Milk Production</a:t>
            </a:r>
          </a:p>
          <a:p>
            <a:pPr marL="0" indent="0">
              <a:buNone/>
            </a:pPr>
            <a:r>
              <a:rPr lang="en-US" sz="300" dirty="0">
                <a:solidFill>
                  <a:srgbClr val="00B05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Reduced Expenses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Vet Costs 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   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A. Total Good Side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New Fans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284287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Bad Side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Reduced Revenues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None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endParaRPr lang="en-US" sz="3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Added Expenses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Fan Operating Costs	$1,450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Fan Fixed Costs	   $750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Added Feed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300" dirty="0">
                <a:solidFill>
                  <a:srgbClr val="C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B. Total  Bad Side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7358" y="5546558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in Annual Profit = </a:t>
            </a:r>
            <a:r>
              <a:rPr lang="en-US" sz="2400" u="sng" dirty="0"/>
              <a:t>A – B			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02163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751C9D-4F75-4AD8-AE98-36A47B028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lbs</a:t>
            </a:r>
            <a:r>
              <a:rPr lang="en-US" dirty="0"/>
              <a:t>/cow/day more milk  (500 lactating cows)</a:t>
            </a:r>
          </a:p>
          <a:p>
            <a:endParaRPr lang="en-US" dirty="0"/>
          </a:p>
          <a:p>
            <a:pPr lvl="1"/>
            <a:r>
              <a:rPr lang="en-US" dirty="0"/>
              <a:t>2 </a:t>
            </a:r>
            <a:r>
              <a:rPr lang="en-US" dirty="0" err="1"/>
              <a:t>lbs</a:t>
            </a:r>
            <a:r>
              <a:rPr lang="en-US" dirty="0"/>
              <a:t>/cow/day x 365 days = 730 </a:t>
            </a:r>
            <a:r>
              <a:rPr lang="en-US" dirty="0" err="1"/>
              <a:t>lbs</a:t>
            </a:r>
            <a:r>
              <a:rPr lang="en-US" dirty="0"/>
              <a:t>/cow/year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730 </a:t>
            </a:r>
            <a:r>
              <a:rPr lang="en-US" dirty="0" err="1"/>
              <a:t>lbs</a:t>
            </a:r>
            <a:r>
              <a:rPr lang="en-US" dirty="0"/>
              <a:t>/cow/</a:t>
            </a:r>
            <a:r>
              <a:rPr lang="en-US" dirty="0" err="1"/>
              <a:t>yr</a:t>
            </a:r>
            <a:r>
              <a:rPr lang="en-US" dirty="0"/>
              <a:t> x $0.20/</a:t>
            </a:r>
            <a:r>
              <a:rPr lang="en-US" dirty="0" err="1"/>
              <a:t>lb</a:t>
            </a:r>
            <a:r>
              <a:rPr lang="en-US" dirty="0"/>
              <a:t> x 500 cows = $73,000/year</a:t>
            </a:r>
          </a:p>
          <a:p>
            <a:pPr lvl="2"/>
            <a:r>
              <a:rPr lang="en-US" dirty="0"/>
              <a:t>Use the mailbox price to account for hauling, etc.</a:t>
            </a:r>
          </a:p>
          <a:p>
            <a:pPr lvl="1"/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List in the Added Revenue section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FCAF66-DA26-4A1E-A422-4CE3C9429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Changes</a:t>
            </a:r>
          </a:p>
        </p:txBody>
      </p:sp>
    </p:spTree>
    <p:extLst>
      <p:ext uri="{BB962C8B-B14F-4D97-AF65-F5344CB8AC3E}">
        <p14:creationId xmlns:p14="http://schemas.microsoft.com/office/powerpoint/2010/main" val="23583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Estimating financial implications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Cash flow vs profitability</a:t>
            </a:r>
          </a:p>
          <a:p>
            <a:pPr>
              <a:spcAft>
                <a:spcPts val="1200"/>
              </a:spcAft>
            </a:pPr>
            <a:r>
              <a:rPr lang="en-US" dirty="0"/>
              <a:t>What is a partial budget?</a:t>
            </a:r>
          </a:p>
          <a:p>
            <a:pPr>
              <a:spcAft>
                <a:spcPts val="1200"/>
              </a:spcAft>
            </a:pPr>
            <a:r>
              <a:rPr lang="en-US" dirty="0"/>
              <a:t>How do they work</a:t>
            </a:r>
          </a:p>
          <a:p>
            <a:pPr>
              <a:spcAft>
                <a:spcPts val="1200"/>
              </a:spcAft>
            </a:pPr>
            <a:r>
              <a:rPr lang="en-US" dirty="0"/>
              <a:t>Examples</a:t>
            </a:r>
          </a:p>
          <a:p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3DBA5D-4627-4EAF-994C-2CDBB3483FF7}"/>
              </a:ext>
            </a:extLst>
          </p:cNvPr>
          <p:cNvSpPr txBox="1"/>
          <p:nvPr/>
        </p:nvSpPr>
        <p:spPr>
          <a:xfrm rot="956527">
            <a:off x="5223740" y="3927103"/>
            <a:ext cx="3743329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ALWAYS work towards the producer’s goals!!</a:t>
            </a:r>
          </a:p>
        </p:txBody>
      </p:sp>
    </p:spTree>
    <p:extLst>
      <p:ext uri="{BB962C8B-B14F-4D97-AF65-F5344CB8AC3E}">
        <p14:creationId xmlns:p14="http://schemas.microsoft.com/office/powerpoint/2010/main" val="40752499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426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Good Side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Added Revenues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Milk Production	$73,000</a:t>
            </a:r>
          </a:p>
          <a:p>
            <a:pPr marL="0" indent="0">
              <a:buNone/>
            </a:pPr>
            <a:r>
              <a:rPr lang="en-US" sz="300" dirty="0">
                <a:solidFill>
                  <a:srgbClr val="00B05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Reduced Expenses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Vet Costs 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   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A. Total Good Side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New Fans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284287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Bad Side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Reduced Revenues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None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endParaRPr lang="en-US" sz="3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Added Expenses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Fan Operating Costs	$1,450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Fan Fixed Costs	   $750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Added Feed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300" dirty="0">
                <a:solidFill>
                  <a:srgbClr val="C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B. Total  Bad Side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7358" y="5546558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in Annual Profit = </a:t>
            </a:r>
            <a:r>
              <a:rPr lang="en-US" sz="2400" u="sng" dirty="0"/>
              <a:t>A – B			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9292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63707E-6833-4321-A6E0-E6FAF620B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8432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Added Feed to support the added milk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Note – everyone argues about this!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I stay conservative and add it as an added expense</a:t>
            </a:r>
          </a:p>
          <a:p>
            <a:pPr lvl="2">
              <a:spcAft>
                <a:spcPts val="600"/>
              </a:spcAft>
            </a:pP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2 </a:t>
            </a:r>
            <a:r>
              <a:rPr lang="en-US" dirty="0" err="1"/>
              <a:t>lbs</a:t>
            </a:r>
            <a:r>
              <a:rPr lang="en-US" dirty="0"/>
              <a:t> milk = 2 </a:t>
            </a:r>
            <a:r>
              <a:rPr lang="en-US" dirty="0" err="1"/>
              <a:t>lbs</a:t>
            </a:r>
            <a:r>
              <a:rPr lang="en-US" dirty="0"/>
              <a:t> feed (as-fed)   </a:t>
            </a:r>
            <a:r>
              <a:rPr lang="en-US"/>
              <a:t>(Assumes ~50% DM)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2 </a:t>
            </a:r>
            <a:r>
              <a:rPr lang="en-US" dirty="0" err="1"/>
              <a:t>lbs</a:t>
            </a:r>
            <a:r>
              <a:rPr lang="en-US" dirty="0"/>
              <a:t> feed/cow/day x 365 days x 500 cows = 365,000 </a:t>
            </a:r>
            <a:r>
              <a:rPr lang="en-US" dirty="0" err="1"/>
              <a:t>lbs</a:t>
            </a:r>
            <a:r>
              <a:rPr lang="en-US" dirty="0"/>
              <a:t>/ </a:t>
            </a:r>
            <a:r>
              <a:rPr lang="en-US" dirty="0" err="1"/>
              <a:t>yr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365,000 </a:t>
            </a:r>
            <a:r>
              <a:rPr lang="en-US" dirty="0" err="1"/>
              <a:t>lbs</a:t>
            </a:r>
            <a:r>
              <a:rPr lang="en-US" dirty="0"/>
              <a:t> feed/</a:t>
            </a:r>
            <a:r>
              <a:rPr lang="en-US" dirty="0" err="1"/>
              <a:t>yr</a:t>
            </a:r>
            <a:r>
              <a:rPr lang="en-US" dirty="0"/>
              <a:t> x $0.10/</a:t>
            </a:r>
            <a:r>
              <a:rPr lang="en-US" dirty="0" err="1"/>
              <a:t>lb</a:t>
            </a:r>
            <a:r>
              <a:rPr lang="en-US" dirty="0"/>
              <a:t> (as-fed) = $36,500/year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</a:rPr>
              <a:t>List this as an Added Expense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F9766E-3E20-4965-AB64-1E7C8EEE5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Hanging the Dollar Signs!</a:t>
            </a:r>
          </a:p>
        </p:txBody>
      </p:sp>
    </p:spTree>
    <p:extLst>
      <p:ext uri="{BB962C8B-B14F-4D97-AF65-F5344CB8AC3E}">
        <p14:creationId xmlns:p14="http://schemas.microsoft.com/office/powerpoint/2010/main" val="31908538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426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Good Side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Added Revenues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Milk Production	$73,000</a:t>
            </a:r>
          </a:p>
          <a:p>
            <a:pPr marL="0" indent="0">
              <a:buNone/>
            </a:pPr>
            <a:r>
              <a:rPr lang="en-US" sz="300" dirty="0">
                <a:solidFill>
                  <a:srgbClr val="00B05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Reduced Expenses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Vet Costs 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   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A. Total Good Side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New Fans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284287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Bad Side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Reduced Revenues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None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endParaRPr lang="en-US" sz="3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Added Expenses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Fan Operating Costs	  $1,450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Fan Fixed Costs	     $750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Added Feed		$36,500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300" dirty="0">
                <a:solidFill>
                  <a:srgbClr val="C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B. Total  Bad Side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7358" y="5546558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in Annual Profit = </a:t>
            </a:r>
            <a:r>
              <a:rPr lang="en-US" sz="2400" u="sng" dirty="0"/>
              <a:t>A – B			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94388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63707E-6833-4321-A6E0-E6FAF620B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6908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$20/cow/</a:t>
            </a:r>
            <a:r>
              <a:rPr lang="en-US" dirty="0" err="1"/>
              <a:t>yr</a:t>
            </a:r>
            <a:r>
              <a:rPr lang="en-US" dirty="0"/>
              <a:t> lower vet costs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$20/cow/year x 500 cows = $10,000/year</a:t>
            </a:r>
          </a:p>
          <a:p>
            <a:pPr lvl="1">
              <a:spcAft>
                <a:spcPts val="1200"/>
              </a:spcAft>
            </a:pPr>
            <a:endParaRPr lang="en-US" b="1" dirty="0">
              <a:solidFill>
                <a:srgbClr val="00B05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b="1" dirty="0">
                <a:solidFill>
                  <a:srgbClr val="00B050"/>
                </a:solidFill>
              </a:rPr>
              <a:t>List this as a Reduced Expense</a:t>
            </a:r>
          </a:p>
          <a:p>
            <a:pPr lvl="1">
              <a:spcAft>
                <a:spcPts val="600"/>
              </a:spcAft>
            </a:pPr>
            <a:endParaRPr lang="en-US" b="1" dirty="0">
              <a:solidFill>
                <a:srgbClr val="00B050"/>
              </a:solidFill>
            </a:endParaRPr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F9766E-3E20-4965-AB64-1E7C8EEE5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Hanging the Dollar Signs!</a:t>
            </a:r>
          </a:p>
        </p:txBody>
      </p:sp>
    </p:spTree>
    <p:extLst>
      <p:ext uri="{BB962C8B-B14F-4D97-AF65-F5344CB8AC3E}">
        <p14:creationId xmlns:p14="http://schemas.microsoft.com/office/powerpoint/2010/main" val="8051056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426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Good Side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Added Revenues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Milk Production	$73,000</a:t>
            </a:r>
          </a:p>
          <a:p>
            <a:pPr marL="0" indent="0">
              <a:buNone/>
            </a:pPr>
            <a:r>
              <a:rPr lang="en-US" sz="300" dirty="0">
                <a:solidFill>
                  <a:srgbClr val="00B05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Reduced Expenses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Vet Costs   		$10,000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   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A. Total Good Side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New Fans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284287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Bad Side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Reduced Revenues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None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endParaRPr lang="en-US" sz="3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Added Expenses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Fan Operating Costs	  $1,450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Fan Fixed Costs	     $750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Added Feed		$36,500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300" dirty="0">
                <a:solidFill>
                  <a:srgbClr val="C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B. Total  Bad Side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7358" y="5546558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in Annual Profit = </a:t>
            </a:r>
            <a:r>
              <a:rPr lang="en-US" sz="2400" u="sng" dirty="0"/>
              <a:t>A – B			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4341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109A9B-C893-4E39-980E-BBC0AD30C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Make sure ALL of your units are the same</a:t>
            </a:r>
          </a:p>
          <a:p>
            <a:pPr lvl="1"/>
            <a:r>
              <a:rPr lang="en-US" dirty="0"/>
              <a:t>In this case – everything is on a per-year basis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Total all of the Good Side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Total all of the Bad Side</a:t>
            </a:r>
          </a:p>
          <a:p>
            <a:endParaRPr lang="en-US" dirty="0"/>
          </a:p>
          <a:p>
            <a:r>
              <a:rPr lang="en-US" dirty="0"/>
              <a:t>Net Change in Profit = Good Side – Bad Side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64AFEC-2349-4EAD-9445-32928584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‘</a:t>
            </a:r>
            <a:r>
              <a:rPr lang="en-US" dirty="0" err="1"/>
              <a:t>em</a:t>
            </a:r>
            <a:r>
              <a:rPr lang="en-US" dirty="0"/>
              <a:t> Up!</a:t>
            </a:r>
          </a:p>
        </p:txBody>
      </p:sp>
    </p:spTree>
    <p:extLst>
      <p:ext uri="{BB962C8B-B14F-4D97-AF65-F5344CB8AC3E}">
        <p14:creationId xmlns:p14="http://schemas.microsoft.com/office/powerpoint/2010/main" val="14104976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426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Good Side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Added Revenues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Milk Production	$73,000</a:t>
            </a:r>
          </a:p>
          <a:p>
            <a:pPr marL="0" indent="0">
              <a:buNone/>
            </a:pPr>
            <a:r>
              <a:rPr lang="en-US" sz="300" dirty="0">
                <a:solidFill>
                  <a:srgbClr val="00B05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Reduced Expenses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   </a:t>
            </a:r>
            <a:r>
              <a:rPr lang="en-US" sz="1800" dirty="0">
                <a:solidFill>
                  <a:srgbClr val="00B050"/>
                </a:solidFill>
              </a:rPr>
              <a:t>Vet Costs   		$10,000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   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A. Total Good Side	$83,000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New Fans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284287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Bad Side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Reduced Revenues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None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endParaRPr lang="en-US" sz="3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Added Expenses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C00000"/>
                </a:solidFill>
              </a:rPr>
              <a:t>Fan Operating Costs	  $1,450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Fan Fixed Costs	     $750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  <a:tabLst>
                <a:tab pos="342900" algn="l"/>
              </a:tabLst>
            </a:pPr>
            <a:r>
              <a:rPr lang="en-US" sz="1800" dirty="0">
                <a:solidFill>
                  <a:srgbClr val="C00000"/>
                </a:solidFill>
              </a:rPr>
              <a:t>	Added Feed		$36,500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300" dirty="0">
                <a:solidFill>
                  <a:srgbClr val="C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C00000"/>
                </a:solidFill>
              </a:rPr>
              <a:t>B. Total  Bad Side	$38,700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517872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in Annual Profit = </a:t>
            </a:r>
            <a:r>
              <a:rPr lang="en-US" sz="2400" u="sng" dirty="0">
                <a:solidFill>
                  <a:srgbClr val="00B050"/>
                </a:solidFill>
              </a:rPr>
              <a:t>$44,300 &gt; $0  </a:t>
            </a:r>
            <a:r>
              <a:rPr lang="en-US" sz="2400" u="sng" dirty="0">
                <a:sym typeface="Wingdings" panose="05000000000000000000" pitchFamily="2" charset="2"/>
              </a:rPr>
              <a:t></a:t>
            </a:r>
          </a:p>
          <a:p>
            <a:pPr algn="ctr"/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($83,000 - $38,700 = $20,000)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098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/>
              <a:t>If the Change in Profit &gt; $0</a:t>
            </a:r>
          </a:p>
          <a:p>
            <a:pPr lvl="1"/>
            <a:r>
              <a:rPr lang="en-US" dirty="0"/>
              <a:t>Annual profits should increase by making the change</a:t>
            </a:r>
          </a:p>
          <a:p>
            <a:pPr lvl="1"/>
            <a:r>
              <a:rPr lang="en-US" dirty="0"/>
              <a:t>This does NOT mean you are making profits</a:t>
            </a:r>
          </a:p>
          <a:p>
            <a:pPr lvl="2"/>
            <a:r>
              <a:rPr lang="en-US" dirty="0"/>
              <a:t>It means, at worst, your losses are decreasing</a:t>
            </a:r>
          </a:p>
          <a:p>
            <a:pPr lvl="1"/>
            <a:r>
              <a:rPr lang="en-US" dirty="0"/>
              <a:t>It does NOT mean this change is the BEST change</a:t>
            </a:r>
          </a:p>
          <a:p>
            <a:pPr lvl="2"/>
            <a:r>
              <a:rPr lang="en-US" dirty="0"/>
              <a:t>It simply analyzes the profitability of one specific change</a:t>
            </a:r>
          </a:p>
          <a:p>
            <a:pPr lvl="2"/>
            <a:endParaRPr lang="en-US" sz="1200" dirty="0"/>
          </a:p>
          <a:p>
            <a:r>
              <a:rPr lang="en-US" dirty="0"/>
              <a:t>If Change in Profit &gt; $0, it’s generally a good move </a:t>
            </a:r>
          </a:p>
          <a:p>
            <a:pPr lvl="1"/>
            <a:r>
              <a:rPr lang="en-US" dirty="0"/>
              <a:t>Assuming it will cash flow</a:t>
            </a:r>
          </a:p>
          <a:p>
            <a:pPr lvl="2"/>
            <a:r>
              <a:rPr lang="en-US" dirty="0"/>
              <a:t>Can you make the loan payments?!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</a:t>
            </a:r>
          </a:p>
        </p:txBody>
      </p:sp>
    </p:spTree>
    <p:extLst>
      <p:ext uri="{BB962C8B-B14F-4D97-AF65-F5344CB8AC3E}">
        <p14:creationId xmlns:p14="http://schemas.microsoft.com/office/powerpoint/2010/main" val="15509290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0D4574-34C1-4EDC-85EF-BC3A35D4F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adding the new fans</a:t>
            </a:r>
          </a:p>
          <a:p>
            <a:r>
              <a:rPr lang="en-US" dirty="0"/>
              <a:t>Under these assumptions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The farm can generate $44,300/year in ADDITIONAL PROFITS from their current situation</a:t>
            </a:r>
          </a:p>
          <a:p>
            <a:pPr lvl="1"/>
            <a:endParaRPr lang="en-US" b="1" dirty="0"/>
          </a:p>
          <a:p>
            <a:pPr lvl="1"/>
            <a:r>
              <a:rPr lang="en-US" dirty="0"/>
              <a:t>The $44,300 is “economic profit”</a:t>
            </a:r>
          </a:p>
          <a:p>
            <a:pPr lvl="2"/>
            <a:r>
              <a:rPr lang="en-US" dirty="0"/>
              <a:t>It doesn’t represent the change in cash flow</a:t>
            </a:r>
          </a:p>
          <a:p>
            <a:pPr lvl="2"/>
            <a:r>
              <a:rPr lang="en-US" dirty="0"/>
              <a:t>It doesn’t include any loan payments</a:t>
            </a:r>
          </a:p>
          <a:p>
            <a:pPr lvl="2"/>
            <a:r>
              <a:rPr lang="en-US" dirty="0"/>
              <a:t>Some of the Fixed Costs may be non-cash expenses</a:t>
            </a:r>
          </a:p>
          <a:p>
            <a:pPr lvl="2"/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85FFC8-925E-4A17-92F7-D289CB7C9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</a:t>
            </a:r>
          </a:p>
        </p:txBody>
      </p:sp>
    </p:spTree>
    <p:extLst>
      <p:ext uri="{BB962C8B-B14F-4D97-AF65-F5344CB8AC3E}">
        <p14:creationId xmlns:p14="http://schemas.microsoft.com/office/powerpoint/2010/main" val="18764383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Life isn’t all about finances and profits</a:t>
            </a:r>
          </a:p>
          <a:p>
            <a:endParaRPr lang="en-US" sz="1200" dirty="0"/>
          </a:p>
          <a:p>
            <a:r>
              <a:rPr lang="en-US" dirty="0"/>
              <a:t>Sometimes other factors will sway your decision</a:t>
            </a:r>
          </a:p>
          <a:p>
            <a:endParaRPr lang="en-US" sz="1200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Less headaches for management or employees</a:t>
            </a:r>
          </a:p>
          <a:p>
            <a:pPr lvl="1"/>
            <a:r>
              <a:rPr lang="en-US" dirty="0"/>
              <a:t>Improved quality of the job</a:t>
            </a:r>
          </a:p>
          <a:p>
            <a:pPr lvl="1"/>
            <a:r>
              <a:rPr lang="en-US" dirty="0"/>
              <a:t>No service or parts in the area</a:t>
            </a:r>
          </a:p>
          <a:p>
            <a:pPr lvl="1"/>
            <a:r>
              <a:rPr lang="en-US" dirty="0"/>
              <a:t>Compatibility with other equipment/services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Factors</a:t>
            </a:r>
          </a:p>
        </p:txBody>
      </p:sp>
    </p:spTree>
    <p:extLst>
      <p:ext uri="{BB962C8B-B14F-4D97-AF65-F5344CB8AC3E}">
        <p14:creationId xmlns:p14="http://schemas.microsoft.com/office/powerpoint/2010/main" val="398848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22FD6E-146B-44DB-ADE0-93AE5249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Doc White’s 3 Rules of Finance</a:t>
            </a:r>
          </a:p>
          <a:p>
            <a:pPr marL="822960" lvl="1" indent="-457200">
              <a:buClr>
                <a:schemeClr val="tx1"/>
              </a:buClr>
              <a:buSzPct val="85000"/>
              <a:buFont typeface="+mj-lt"/>
              <a:buAutoNum type="arabicParenR"/>
            </a:pPr>
            <a:r>
              <a:rPr lang="en-US" b="1" dirty="0">
                <a:solidFill>
                  <a:srgbClr val="0070C0"/>
                </a:solidFill>
              </a:rPr>
              <a:t>You have to give up something to get something</a:t>
            </a:r>
          </a:p>
          <a:p>
            <a:pPr marL="946404" lvl="2" indent="-3429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Opportunity Cost</a:t>
            </a:r>
          </a:p>
          <a:p>
            <a:pPr marL="822960" lvl="1" indent="-457200">
              <a:buClr>
                <a:schemeClr val="tx1"/>
              </a:buClr>
              <a:buSzPct val="85000"/>
              <a:buFont typeface="+mj-lt"/>
              <a:buAutoNum type="arabicParenR"/>
            </a:pPr>
            <a:r>
              <a:rPr lang="en-US" b="1" dirty="0">
                <a:solidFill>
                  <a:srgbClr val="0070C0"/>
                </a:solidFill>
              </a:rPr>
              <a:t>If it costs more than it’s worth, don’t do it</a:t>
            </a:r>
          </a:p>
          <a:p>
            <a:pPr marL="946404" lvl="2" indent="-3429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Marginal Cost &gt; Marginal Revenue</a:t>
            </a:r>
          </a:p>
          <a:p>
            <a:pPr marL="822960" lvl="1" indent="-457200">
              <a:buClr>
                <a:schemeClr val="tx1"/>
              </a:buClr>
              <a:buSzPct val="85000"/>
              <a:buFont typeface="+mj-lt"/>
              <a:buAutoNum type="arabicParenR"/>
            </a:pPr>
            <a:r>
              <a:rPr lang="en-US" b="1" dirty="0">
                <a:solidFill>
                  <a:srgbClr val="0070C0"/>
                </a:solidFill>
              </a:rPr>
              <a:t>Just because you can pay for it doesn’t mean you can afford it</a:t>
            </a:r>
          </a:p>
          <a:p>
            <a:pPr marL="946404" lvl="2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Don’t focus on the purchase price, look at the annual costs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F9F191-0C25-4DC0-B13A-D9AE432BE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 Made Easy</a:t>
            </a:r>
          </a:p>
        </p:txBody>
      </p:sp>
    </p:spTree>
    <p:extLst>
      <p:ext uri="{BB962C8B-B14F-4D97-AF65-F5344CB8AC3E}">
        <p14:creationId xmlns:p14="http://schemas.microsoft.com/office/powerpoint/2010/main" val="2563061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00D844-F83C-494C-B9E6-8851816A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Adding New Fans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Is your labor capable of maintaining the fans?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Aiming, turning on/off, repairing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Direction of fan airflow vs natural airflow?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Change in milk quality?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Is extra feed available?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Purchase, producing, storage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2B3CE8-DB6D-48DA-8A4D-7E56BA2D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Factors </a:t>
            </a:r>
          </a:p>
        </p:txBody>
      </p:sp>
    </p:spTree>
    <p:extLst>
      <p:ext uri="{BB962C8B-B14F-4D97-AF65-F5344CB8AC3E}">
        <p14:creationId xmlns:p14="http://schemas.microsoft.com/office/powerpoint/2010/main" val="36028216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00D844-F83C-494C-B9E6-8851816A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Adding New Fans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Will bulk tank hold the extra milk?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Do you have the cash available to purchase &amp; run the fans?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Look at Balance Sheet (cash &amp; savings)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Are loans available if needed?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Impact on milk quality (lower SCC)?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May change your milk price!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Other?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2B3CE8-DB6D-48DA-8A4D-7E56BA2D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Factors </a:t>
            </a:r>
          </a:p>
        </p:txBody>
      </p:sp>
    </p:spTree>
    <p:extLst>
      <p:ext uri="{BB962C8B-B14F-4D97-AF65-F5344CB8AC3E}">
        <p14:creationId xmlns:p14="http://schemas.microsoft.com/office/powerpoint/2010/main" val="5400161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valuable information to management</a:t>
            </a:r>
          </a:p>
          <a:p>
            <a:endParaRPr lang="en-US" sz="1200" dirty="0"/>
          </a:p>
          <a:p>
            <a:r>
              <a:rPr lang="en-US" dirty="0"/>
              <a:t>Minimum performance needed</a:t>
            </a:r>
          </a:p>
          <a:p>
            <a:pPr lvl="1"/>
            <a:r>
              <a:rPr lang="en-US" dirty="0"/>
              <a:t>Minimum milk price</a:t>
            </a:r>
          </a:p>
          <a:p>
            <a:pPr lvl="1"/>
            <a:r>
              <a:rPr lang="en-US" dirty="0"/>
              <a:t>Minimum milk yield</a:t>
            </a:r>
          </a:p>
          <a:p>
            <a:pPr lvl="1"/>
            <a:r>
              <a:rPr lang="en-US" dirty="0"/>
              <a:t>Maximum purchase cost for inputs</a:t>
            </a:r>
          </a:p>
          <a:p>
            <a:endParaRPr lang="en-US" sz="1200" dirty="0"/>
          </a:p>
          <a:p>
            <a:r>
              <a:rPr lang="en-US" dirty="0"/>
              <a:t>Helps “wrap your brain around” the numbers</a:t>
            </a:r>
          </a:p>
          <a:p>
            <a:pPr lvl="1"/>
            <a:r>
              <a:rPr lang="en-US" dirty="0"/>
              <a:t>Puts it in terms that are easier to understand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Breakeven Analysis</a:t>
            </a:r>
          </a:p>
        </p:txBody>
      </p:sp>
    </p:spTree>
    <p:extLst>
      <p:ext uri="{BB962C8B-B14F-4D97-AF65-F5344CB8AC3E}">
        <p14:creationId xmlns:p14="http://schemas.microsoft.com/office/powerpoint/2010/main" val="147831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60A28B-AEE7-4698-931D-424BBDBE1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/>
          </a:bodyPr>
          <a:lstStyle/>
          <a:p>
            <a:r>
              <a:rPr lang="en-US" dirty="0"/>
              <a:t>Breakeven Change in Daily Milk Production</a:t>
            </a:r>
          </a:p>
          <a:p>
            <a:pPr lvl="1"/>
            <a:r>
              <a:rPr lang="en-US" dirty="0"/>
              <a:t>Holding ALL else constant</a:t>
            </a:r>
          </a:p>
          <a:p>
            <a:pPr lvl="2"/>
            <a:r>
              <a:rPr lang="en-US" dirty="0"/>
              <a:t>That includes the added feed for milk production</a:t>
            </a:r>
          </a:p>
          <a:p>
            <a:pPr lvl="1"/>
            <a:endParaRPr lang="en-US" sz="1000" dirty="0"/>
          </a:p>
          <a:p>
            <a:pPr lvl="1"/>
            <a:r>
              <a:rPr lang="en-US" u="sng" dirty="0"/>
              <a:t>(Milk Revenue Change – Net Change in Profit)</a:t>
            </a:r>
          </a:p>
          <a:p>
            <a:pPr marL="393192" lvl="1" indent="0">
              <a:buNone/>
            </a:pPr>
            <a:r>
              <a:rPr lang="en-US" dirty="0"/>
              <a:t>	    (Milk Price/cwt x Number of Cows)</a:t>
            </a:r>
          </a:p>
          <a:p>
            <a:pPr marL="393192" lvl="1" indent="0">
              <a:buNone/>
            </a:pPr>
            <a:endParaRPr lang="en-US" sz="1100" dirty="0"/>
          </a:p>
          <a:p>
            <a:pPr marL="393192" lvl="1" indent="0">
              <a:buNone/>
            </a:pPr>
            <a:r>
              <a:rPr lang="en-US" dirty="0"/>
              <a:t>	= Again, this assumes all else remains constant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8E3562-5188-4D46-B5D2-8173B9140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Breakeven – Maternity Pen</a:t>
            </a:r>
          </a:p>
        </p:txBody>
      </p:sp>
    </p:spTree>
    <p:extLst>
      <p:ext uri="{BB962C8B-B14F-4D97-AF65-F5344CB8AC3E}">
        <p14:creationId xmlns:p14="http://schemas.microsoft.com/office/powerpoint/2010/main" val="20574224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60A28B-AEE7-4698-931D-424BBDBE1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/>
          </a:bodyPr>
          <a:lstStyle/>
          <a:p>
            <a:r>
              <a:rPr lang="en-US" dirty="0"/>
              <a:t>Breakeven Change in Daily Milk Production</a:t>
            </a:r>
          </a:p>
          <a:p>
            <a:pPr lvl="1"/>
            <a:endParaRPr lang="en-US" sz="1000" dirty="0"/>
          </a:p>
          <a:p>
            <a:pPr lvl="1"/>
            <a:r>
              <a:rPr lang="en-US" u="sng" dirty="0"/>
              <a:t>(Milk Revenue Change – Net Change in Profit)</a:t>
            </a:r>
          </a:p>
          <a:p>
            <a:pPr marL="393192" lvl="1" indent="0">
              <a:spcAft>
                <a:spcPts val="1200"/>
              </a:spcAft>
              <a:buNone/>
            </a:pPr>
            <a:r>
              <a:rPr lang="en-US" dirty="0"/>
              <a:t>	    (Milk Price/cwt x Number of Cows)</a:t>
            </a:r>
          </a:p>
          <a:p>
            <a:pPr marL="393192" lvl="1" indent="0">
              <a:buNone/>
            </a:pPr>
            <a:endParaRPr lang="en-US" sz="1100" dirty="0"/>
          </a:p>
          <a:p>
            <a:pPr marL="393192" lvl="1" indent="0">
              <a:buNone/>
            </a:pPr>
            <a:r>
              <a:rPr lang="en-US" dirty="0"/>
              <a:t>	= ($73,000 - $44,300) / ($20/cwt x 500 cows)</a:t>
            </a:r>
          </a:p>
          <a:p>
            <a:pPr marL="393192" lvl="1" indent="0">
              <a:spcAft>
                <a:spcPts val="1800"/>
              </a:spcAft>
              <a:buNone/>
            </a:pPr>
            <a:r>
              <a:rPr lang="en-US" dirty="0"/>
              <a:t>	= 287 </a:t>
            </a:r>
            <a:r>
              <a:rPr lang="en-US" dirty="0" err="1"/>
              <a:t>lbs</a:t>
            </a:r>
            <a:r>
              <a:rPr lang="en-US" dirty="0"/>
              <a:t>/cow/</a:t>
            </a:r>
            <a:r>
              <a:rPr lang="en-US" dirty="0" err="1"/>
              <a:t>yr</a:t>
            </a:r>
            <a:r>
              <a:rPr lang="en-US" dirty="0"/>
              <a:t> in added milk </a:t>
            </a:r>
          </a:p>
          <a:p>
            <a:pPr marL="393192" lvl="1" indent="0">
              <a:spcAft>
                <a:spcPts val="3000"/>
              </a:spcAft>
              <a:buNone/>
            </a:pPr>
            <a:r>
              <a:rPr lang="en-US" dirty="0"/>
              <a:t>	= 287 </a:t>
            </a:r>
            <a:r>
              <a:rPr lang="en-US" dirty="0" err="1"/>
              <a:t>lbs</a:t>
            </a:r>
            <a:r>
              <a:rPr lang="en-US" dirty="0"/>
              <a:t>/cow/</a:t>
            </a:r>
            <a:r>
              <a:rPr lang="en-US" dirty="0" err="1"/>
              <a:t>yr</a:t>
            </a:r>
            <a:r>
              <a:rPr lang="en-US" dirty="0"/>
              <a:t> / 365 days  = 0.8 </a:t>
            </a:r>
            <a:r>
              <a:rPr lang="en-US" dirty="0" err="1"/>
              <a:t>lbs</a:t>
            </a:r>
            <a:r>
              <a:rPr lang="en-US" dirty="0"/>
              <a:t>/cow/day</a:t>
            </a:r>
          </a:p>
          <a:p>
            <a:pPr lvl="2"/>
            <a:r>
              <a:rPr lang="en-US" dirty="0"/>
              <a:t>Again, this assumes all else remains constant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8E3562-5188-4D46-B5D2-8173B9140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Breakeven – Maternity Pen</a:t>
            </a:r>
          </a:p>
        </p:txBody>
      </p:sp>
    </p:spTree>
    <p:extLst>
      <p:ext uri="{BB962C8B-B14F-4D97-AF65-F5344CB8AC3E}">
        <p14:creationId xmlns:p14="http://schemas.microsoft.com/office/powerpoint/2010/main" val="11709764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get a handle on uncertainty</a:t>
            </a:r>
          </a:p>
          <a:p>
            <a:endParaRPr lang="en-US" sz="1200" dirty="0"/>
          </a:p>
          <a:p>
            <a:r>
              <a:rPr lang="en-US" dirty="0"/>
              <a:t>10-25% change in key factors</a:t>
            </a:r>
          </a:p>
          <a:p>
            <a:pPr lvl="1"/>
            <a:r>
              <a:rPr lang="en-US" dirty="0"/>
              <a:t>Typically, do these one at a time</a:t>
            </a:r>
          </a:p>
          <a:p>
            <a:endParaRPr lang="en-US" sz="1200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20% increase in feed expenses</a:t>
            </a:r>
          </a:p>
          <a:p>
            <a:pPr lvl="1"/>
            <a:r>
              <a:rPr lang="en-US" dirty="0"/>
              <a:t>10% decrease in expected milk production</a:t>
            </a:r>
          </a:p>
          <a:p>
            <a:pPr lvl="1"/>
            <a:r>
              <a:rPr lang="en-US" dirty="0"/>
              <a:t>15% increase in vet costs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Sensitivity Analysis</a:t>
            </a:r>
          </a:p>
        </p:txBody>
      </p:sp>
    </p:spTree>
    <p:extLst>
      <p:ext uri="{BB962C8B-B14F-4D97-AF65-F5344CB8AC3E}">
        <p14:creationId xmlns:p14="http://schemas.microsoft.com/office/powerpoint/2010/main" val="40644794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Partial budgets – a structured framework</a:t>
            </a:r>
          </a:p>
          <a:p>
            <a:pPr lvl="1"/>
            <a:r>
              <a:rPr lang="en-US" dirty="0"/>
              <a:t>Helps you logically think through the change</a:t>
            </a:r>
          </a:p>
          <a:p>
            <a:pPr lvl="2"/>
            <a:r>
              <a:rPr lang="en-US" dirty="0"/>
              <a:t>Start with the production stuff you know &amp; like!</a:t>
            </a:r>
          </a:p>
          <a:p>
            <a:pPr lvl="2"/>
            <a:r>
              <a:rPr lang="en-US" dirty="0"/>
              <a:t>Then estimate the dollars involved</a:t>
            </a:r>
          </a:p>
          <a:p>
            <a:pPr lvl="1"/>
            <a:endParaRPr lang="en-US" dirty="0"/>
          </a:p>
          <a:p>
            <a:r>
              <a:rPr lang="en-US" dirty="0"/>
              <a:t>BE &amp; Sensitivity analysis provide more power</a:t>
            </a:r>
          </a:p>
          <a:p>
            <a:pPr lvl="1"/>
            <a:r>
              <a:rPr lang="en-US" dirty="0"/>
              <a:t>In combination with partial budgets</a:t>
            </a:r>
          </a:p>
          <a:p>
            <a:pPr lvl="1"/>
            <a:endParaRPr lang="en-US" dirty="0"/>
          </a:p>
          <a:p>
            <a:r>
              <a:rPr lang="en-US" dirty="0"/>
              <a:t>At a minimum</a:t>
            </a:r>
          </a:p>
          <a:p>
            <a:pPr lvl="1"/>
            <a:r>
              <a:rPr lang="en-US" dirty="0"/>
              <a:t>Will impress the ag lender and the farmer judges!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</a:t>
            </a:r>
          </a:p>
        </p:txBody>
      </p:sp>
    </p:spTree>
    <p:extLst>
      <p:ext uri="{BB962C8B-B14F-4D97-AF65-F5344CB8AC3E}">
        <p14:creationId xmlns:p14="http://schemas.microsoft.com/office/powerpoint/2010/main" val="79244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E0D07F-AE1C-4962-BABE-24947D5D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Would you spend:</a:t>
            </a:r>
          </a:p>
          <a:p>
            <a:endParaRPr lang="en-US" sz="1050" dirty="0"/>
          </a:p>
          <a:p>
            <a:pPr lvl="1"/>
            <a:r>
              <a:rPr lang="en-US" dirty="0"/>
              <a:t>$100,000 more in feed to get $80,000 more in milk/</a:t>
            </a:r>
            <a:r>
              <a:rPr lang="en-US" dirty="0" err="1"/>
              <a:t>yr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$100,000 less on feed and get $80,000 less in milk/</a:t>
            </a:r>
            <a:r>
              <a:rPr lang="en-US" dirty="0" err="1"/>
              <a:t>yr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682578-0AF0-48ED-8235-562CABFD5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# 2 Rocks!</a:t>
            </a:r>
          </a:p>
        </p:txBody>
      </p:sp>
    </p:spTree>
    <p:extLst>
      <p:ext uri="{BB962C8B-B14F-4D97-AF65-F5344CB8AC3E}">
        <p14:creationId xmlns:p14="http://schemas.microsoft.com/office/powerpoint/2010/main" val="309645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E0D07F-AE1C-4962-BABE-24947D5D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Would you spend:</a:t>
            </a:r>
          </a:p>
          <a:p>
            <a:endParaRPr lang="en-US" sz="1050" dirty="0"/>
          </a:p>
          <a:p>
            <a:pPr lvl="1"/>
            <a:r>
              <a:rPr lang="en-US" dirty="0"/>
              <a:t>$100,000 more in feed to get $80,000 more in milk/</a:t>
            </a:r>
            <a:r>
              <a:rPr lang="en-US" dirty="0" err="1"/>
              <a:t>yr</a:t>
            </a:r>
            <a:r>
              <a:rPr lang="en-US" dirty="0"/>
              <a:t>?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No – you are reducing profits by $20,000/</a:t>
            </a:r>
            <a:r>
              <a:rPr lang="en-US" b="1" dirty="0" err="1">
                <a:solidFill>
                  <a:srgbClr val="C00000"/>
                </a:solidFill>
              </a:rPr>
              <a:t>yr</a:t>
            </a:r>
            <a:r>
              <a:rPr lang="en-US" b="1" dirty="0">
                <a:solidFill>
                  <a:srgbClr val="C00000"/>
                </a:solidFill>
              </a:rPr>
              <a:t>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$100,000 less on feed and get $80,000 less in milk/</a:t>
            </a:r>
            <a:r>
              <a:rPr lang="en-US" dirty="0" err="1"/>
              <a:t>yr</a:t>
            </a:r>
            <a:r>
              <a:rPr lang="en-US" dirty="0"/>
              <a:t>?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682578-0AF0-48ED-8235-562CABFD5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# 2 Rocks!</a:t>
            </a:r>
          </a:p>
        </p:txBody>
      </p:sp>
    </p:spTree>
    <p:extLst>
      <p:ext uri="{BB962C8B-B14F-4D97-AF65-F5344CB8AC3E}">
        <p14:creationId xmlns:p14="http://schemas.microsoft.com/office/powerpoint/2010/main" val="3699252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E0D07F-AE1C-4962-BABE-24947D5D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Would you spend:</a:t>
            </a:r>
          </a:p>
          <a:p>
            <a:endParaRPr lang="en-US" sz="1050" dirty="0"/>
          </a:p>
          <a:p>
            <a:pPr lvl="1"/>
            <a:r>
              <a:rPr lang="en-US" dirty="0"/>
              <a:t>$100,000 more in feed to get $80,000 more in milk/</a:t>
            </a:r>
            <a:r>
              <a:rPr lang="en-US" dirty="0" err="1"/>
              <a:t>yr</a:t>
            </a:r>
            <a:r>
              <a:rPr lang="en-US" dirty="0"/>
              <a:t>?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No – you are reducing profits by $20,000/</a:t>
            </a:r>
            <a:r>
              <a:rPr lang="en-US" b="1" dirty="0" err="1">
                <a:solidFill>
                  <a:srgbClr val="C00000"/>
                </a:solidFill>
              </a:rPr>
              <a:t>yr</a:t>
            </a:r>
            <a:r>
              <a:rPr lang="en-US" b="1" dirty="0">
                <a:solidFill>
                  <a:srgbClr val="C00000"/>
                </a:solidFill>
              </a:rPr>
              <a:t>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$100,000 less on feed and get $80,000 less in milk?</a:t>
            </a:r>
          </a:p>
          <a:p>
            <a:pPr lvl="2"/>
            <a:r>
              <a:rPr lang="en-US" b="1" dirty="0">
                <a:solidFill>
                  <a:srgbClr val="00B050"/>
                </a:solidFill>
              </a:rPr>
              <a:t>Yes, you are increasing profits by $20,000!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682578-0AF0-48ED-8235-562CABFD5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# 2 Rocks!</a:t>
            </a:r>
          </a:p>
        </p:txBody>
      </p:sp>
    </p:spTree>
    <p:extLst>
      <p:ext uri="{BB962C8B-B14F-4D97-AF65-F5344CB8AC3E}">
        <p14:creationId xmlns:p14="http://schemas.microsoft.com/office/powerpoint/2010/main" val="3242146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152B5A-33FB-45A2-B006-90F22C15D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Yup, it sure can</a:t>
            </a:r>
          </a:p>
          <a:p>
            <a:r>
              <a:rPr lang="en-US" dirty="0"/>
              <a:t>For each of your recommendations:</a:t>
            </a:r>
          </a:p>
          <a:p>
            <a:pPr lvl="1"/>
            <a:r>
              <a:rPr lang="en-US" dirty="0"/>
              <a:t>Determine if it will cost more than it’s worth</a:t>
            </a:r>
          </a:p>
          <a:p>
            <a:pPr lvl="1"/>
            <a:endParaRPr lang="en-US" sz="1600" dirty="0"/>
          </a:p>
          <a:p>
            <a:r>
              <a:rPr lang="en-US" dirty="0"/>
              <a:t>Your best friend is a partial budget</a:t>
            </a:r>
          </a:p>
          <a:p>
            <a:pPr lvl="1"/>
            <a:r>
              <a:rPr lang="en-US" dirty="0"/>
              <a:t>Shows the </a:t>
            </a:r>
            <a:r>
              <a:rPr lang="en-US" b="1" dirty="0">
                <a:solidFill>
                  <a:srgbClr val="0070C0"/>
                </a:solidFill>
              </a:rPr>
              <a:t>change in profit </a:t>
            </a:r>
            <a:r>
              <a:rPr lang="en-US" dirty="0"/>
              <a:t>due to your recommendation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Shows if the farm will be </a:t>
            </a:r>
            <a:r>
              <a:rPr lang="en-US" b="1" dirty="0">
                <a:solidFill>
                  <a:srgbClr val="0070C0"/>
                </a:solidFill>
              </a:rPr>
              <a:t>better off </a:t>
            </a:r>
            <a:r>
              <a:rPr lang="en-US" dirty="0"/>
              <a:t>than it is currently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A06DFC-E282-40A0-9D1C-DC5936BF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Can’t Be That Easy</a:t>
            </a:r>
          </a:p>
        </p:txBody>
      </p:sp>
    </p:spTree>
    <p:extLst>
      <p:ext uri="{BB962C8B-B14F-4D97-AF65-F5344CB8AC3E}">
        <p14:creationId xmlns:p14="http://schemas.microsoft.com/office/powerpoint/2010/main" val="3767575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F38609-BB28-468B-873E-E69F9B1A7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3167062"/>
            <a:ext cx="3662363" cy="3662363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8DF284-9816-4F8D-9933-ED8F57536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153400" cy="4525963"/>
          </a:xfrm>
        </p:spPr>
        <p:txBody>
          <a:bodyPr/>
          <a:lstStyle/>
          <a:p>
            <a:r>
              <a:rPr lang="en-US" dirty="0"/>
              <a:t>Tool for analyzing the change in profit </a:t>
            </a:r>
          </a:p>
          <a:p>
            <a:pPr lvl="1"/>
            <a:r>
              <a:rPr lang="en-US" dirty="0"/>
              <a:t>Due to a change in the operation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Are you better off than before?</a:t>
            </a:r>
          </a:p>
          <a:p>
            <a:r>
              <a:rPr lang="en-US" dirty="0"/>
              <a:t>Only considers things that change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Don’t need all that other information!</a:t>
            </a:r>
          </a:p>
          <a:p>
            <a:r>
              <a:rPr lang="en-US" b="1" dirty="0">
                <a:solidFill>
                  <a:srgbClr val="0070C0"/>
                </a:solidFill>
              </a:rPr>
              <a:t>Format to help decide 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0070C0"/>
                </a:solidFill>
              </a:rPr>
              <a:t>   if it costs more than 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0070C0"/>
                </a:solidFill>
              </a:rPr>
              <a:t>   it’s worth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78EA42-D9D9-405A-AA3D-E84E9595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What’s up with Partial Budgets, Doc?</a:t>
            </a:r>
          </a:p>
        </p:txBody>
      </p:sp>
    </p:spTree>
    <p:extLst>
      <p:ext uri="{BB962C8B-B14F-4D97-AF65-F5344CB8AC3E}">
        <p14:creationId xmlns:p14="http://schemas.microsoft.com/office/powerpoint/2010/main" val="3839665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F3924B357164FB2925FB7BCDDC87C" ma:contentTypeVersion="9" ma:contentTypeDescription="Create a new document." ma:contentTypeScope="" ma:versionID="c01f05aa2cb3acd189a27b6cbd5ac616">
  <xsd:schema xmlns:xsd="http://www.w3.org/2001/XMLSchema" xmlns:xs="http://www.w3.org/2001/XMLSchema" xmlns:p="http://schemas.microsoft.com/office/2006/metadata/properties" xmlns:ns3="50bb2bbf-c36e-423a-b790-e48f987c97ce" targetNamespace="http://schemas.microsoft.com/office/2006/metadata/properties" ma:root="true" ma:fieldsID="7be2ae1e860139c83491c9d15be87e8e" ns3:_="">
    <xsd:import namespace="50bb2bbf-c36e-423a-b790-e48f987c97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bb2bbf-c36e-423a-b790-e48f987c97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335711-918C-4421-B833-2623926B1D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bb2bbf-c36e-423a-b790-e48f987c97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AA8106-8AA1-48D0-AF2B-AEACA1CC38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F47E6B-825E-493A-9FEF-F84ABE9DAD66}">
  <ds:schemaRefs>
    <ds:schemaRef ds:uri="http://www.w3.org/XML/1998/namespace"/>
    <ds:schemaRef ds:uri="50bb2bbf-c36e-423a-b790-e48f987c97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13898</TotalTime>
  <Words>2544</Words>
  <Application>Microsoft Office PowerPoint</Application>
  <PresentationFormat>On-screen Show (4:3)</PresentationFormat>
  <Paragraphs>477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Financial Implications of Your Recommendations </vt:lpstr>
      <vt:lpstr>Or: Those Darned  Partial Budgets!</vt:lpstr>
      <vt:lpstr>Goals</vt:lpstr>
      <vt:lpstr>Finance Made Easy</vt:lpstr>
      <vt:lpstr>Rule # 2 Rocks!</vt:lpstr>
      <vt:lpstr>Rule # 2 Rocks!</vt:lpstr>
      <vt:lpstr>Rule # 2 Rocks!</vt:lpstr>
      <vt:lpstr>It Can’t Be That Easy</vt:lpstr>
      <vt:lpstr>What’s up with Partial Budgets, Doc?</vt:lpstr>
      <vt:lpstr>Common NAIDC Decisions</vt:lpstr>
      <vt:lpstr>How Do You Make These Decisions?</vt:lpstr>
      <vt:lpstr>Partial Budget Format</vt:lpstr>
      <vt:lpstr>Partial Budget Format</vt:lpstr>
      <vt:lpstr>Partial Budget Format</vt:lpstr>
      <vt:lpstr>Format</vt:lpstr>
      <vt:lpstr>Define the Change</vt:lpstr>
      <vt:lpstr>Hypothetical Partial Budget</vt:lpstr>
      <vt:lpstr>Hypothetical Partial Budget</vt:lpstr>
      <vt:lpstr>Hypothetical Partial Budget</vt:lpstr>
      <vt:lpstr>Hypothetical Partial Budget</vt:lpstr>
      <vt:lpstr>Hypothetical Partial Budget</vt:lpstr>
      <vt:lpstr>Adding New Fans</vt:lpstr>
      <vt:lpstr>Tips &amp; Tricks</vt:lpstr>
      <vt:lpstr>Tips &amp; Tricks</vt:lpstr>
      <vt:lpstr>Hanging the Dollar Signs!</vt:lpstr>
      <vt:lpstr>Hanging the Dollar Signs!</vt:lpstr>
      <vt:lpstr>Hanging the Dollar Signs!</vt:lpstr>
      <vt:lpstr>Adding New Fans</vt:lpstr>
      <vt:lpstr>Estimating the Changes</vt:lpstr>
      <vt:lpstr>Adding New Fans</vt:lpstr>
      <vt:lpstr>Hanging the Dollar Signs!</vt:lpstr>
      <vt:lpstr>Adding New Fans</vt:lpstr>
      <vt:lpstr>Hanging the Dollar Signs!</vt:lpstr>
      <vt:lpstr>Adding New Fans</vt:lpstr>
      <vt:lpstr>Total ‘em Up!</vt:lpstr>
      <vt:lpstr>Adding New Fans</vt:lpstr>
      <vt:lpstr>Interpretation</vt:lpstr>
      <vt:lpstr>Interpretation</vt:lpstr>
      <vt:lpstr>Other Factors</vt:lpstr>
      <vt:lpstr>Other Factors </vt:lpstr>
      <vt:lpstr>Other Factors </vt:lpstr>
      <vt:lpstr>Breakeven Analysis</vt:lpstr>
      <vt:lpstr>Breakeven – Maternity Pen</vt:lpstr>
      <vt:lpstr>Breakeven – Maternity Pen</vt:lpstr>
      <vt:lpstr>Sensitivity Analysis</vt:lpstr>
      <vt:lpstr>In Summary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White, Alex</cp:lastModifiedBy>
  <cp:revision>81</cp:revision>
  <cp:lastPrinted>2022-11-16T22:06:51Z</cp:lastPrinted>
  <dcterms:created xsi:type="dcterms:W3CDTF">2013-01-15T16:39:10Z</dcterms:created>
  <dcterms:modified xsi:type="dcterms:W3CDTF">2023-02-23T15:08:29Z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0x0101002C4F3924B357164FB2925FB7BCDDC87C</vt:lpwstr>
  </property>
</Properties>
</file>