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5557" r:id="rId1"/>
    <p:sldMasterId id="2147485574" r:id="rId2"/>
    <p:sldMasterId id="2147485586" r:id="rId3"/>
    <p:sldMasterId id="2147485599" r:id="rId4"/>
    <p:sldMasterId id="2147485608" r:id="rId5"/>
    <p:sldMasterId id="2147485614" r:id="rId6"/>
    <p:sldMasterId id="2147485641" r:id="rId7"/>
  </p:sldMasterIdLst>
  <p:notesMasterIdLst>
    <p:notesMasterId r:id="rId47"/>
  </p:notesMasterIdLst>
  <p:handoutMasterIdLst>
    <p:handoutMasterId r:id="rId48"/>
  </p:handoutMasterIdLst>
  <p:sldIdLst>
    <p:sldId id="422" r:id="rId8"/>
    <p:sldId id="642" r:id="rId9"/>
    <p:sldId id="717" r:id="rId10"/>
    <p:sldId id="701" r:id="rId11"/>
    <p:sldId id="698" r:id="rId12"/>
    <p:sldId id="700" r:id="rId13"/>
    <p:sldId id="718" r:id="rId14"/>
    <p:sldId id="719" r:id="rId15"/>
    <p:sldId id="702" r:id="rId16"/>
    <p:sldId id="644" r:id="rId17"/>
    <p:sldId id="709" r:id="rId18"/>
    <p:sldId id="695" r:id="rId19"/>
    <p:sldId id="715" r:id="rId20"/>
    <p:sldId id="716" r:id="rId21"/>
    <p:sldId id="618" r:id="rId22"/>
    <p:sldId id="619" r:id="rId23"/>
    <p:sldId id="305" r:id="rId24"/>
    <p:sldId id="621" r:id="rId25"/>
    <p:sldId id="488" r:id="rId26"/>
    <p:sldId id="685" r:id="rId27"/>
    <p:sldId id="688" r:id="rId28"/>
    <p:sldId id="720" r:id="rId29"/>
    <p:sldId id="649" r:id="rId30"/>
    <p:sldId id="651" r:id="rId31"/>
    <p:sldId id="331" r:id="rId32"/>
    <p:sldId id="394" r:id="rId33"/>
    <p:sldId id="625" r:id="rId34"/>
    <p:sldId id="626" r:id="rId35"/>
    <p:sldId id="406" r:id="rId36"/>
    <p:sldId id="521" r:id="rId37"/>
    <p:sldId id="558" r:id="rId38"/>
    <p:sldId id="708" r:id="rId39"/>
    <p:sldId id="645" r:id="rId40"/>
    <p:sldId id="631" r:id="rId41"/>
    <p:sldId id="581" r:id="rId42"/>
    <p:sldId id="705" r:id="rId43"/>
    <p:sldId id="710" r:id="rId44"/>
    <p:sldId id="706" r:id="rId45"/>
    <p:sldId id="589" r:id="rId46"/>
  </p:sldIdLst>
  <p:sldSz cx="12192000" cy="6858000"/>
  <p:notesSz cx="7315200" cy="9601200"/>
  <p:custDataLst>
    <p:tags r:id="rId4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13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764393" algn="l" rtl="0" eaLnBrk="0" fontAlgn="base" hangingPunct="0">
      <a:spcBef>
        <a:spcPct val="0"/>
      </a:spcBef>
      <a:spcAft>
        <a:spcPct val="0"/>
      </a:spcAft>
      <a:defRPr sz="4013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528785" algn="l" rtl="0" eaLnBrk="0" fontAlgn="base" hangingPunct="0">
      <a:spcBef>
        <a:spcPct val="0"/>
      </a:spcBef>
      <a:spcAft>
        <a:spcPct val="0"/>
      </a:spcAft>
      <a:defRPr sz="4013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2293178" algn="l" rtl="0" eaLnBrk="0" fontAlgn="base" hangingPunct="0">
      <a:spcBef>
        <a:spcPct val="0"/>
      </a:spcBef>
      <a:spcAft>
        <a:spcPct val="0"/>
      </a:spcAft>
      <a:defRPr sz="4013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3057571" algn="l" rtl="0" eaLnBrk="0" fontAlgn="base" hangingPunct="0">
      <a:spcBef>
        <a:spcPct val="0"/>
      </a:spcBef>
      <a:spcAft>
        <a:spcPct val="0"/>
      </a:spcAft>
      <a:defRPr sz="4013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3821963" algn="l" defTabSz="1528785" rtl="0" eaLnBrk="1" latinLnBrk="0" hangingPunct="1">
      <a:defRPr sz="4013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4586356" algn="l" defTabSz="1528785" rtl="0" eaLnBrk="1" latinLnBrk="0" hangingPunct="1">
      <a:defRPr sz="4013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5350749" algn="l" defTabSz="1528785" rtl="0" eaLnBrk="1" latinLnBrk="0" hangingPunct="1">
      <a:defRPr sz="4013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6115141" algn="l" defTabSz="1528785" rtl="0" eaLnBrk="1" latinLnBrk="0" hangingPunct="1">
      <a:defRPr sz="4013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72" userDrawn="1">
          <p15:clr>
            <a:srgbClr val="A4A3A4"/>
          </p15:clr>
        </p15:guide>
        <p15:guide id="3" pos="5232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720" userDrawn="1">
          <p15:clr>
            <a:srgbClr val="A4A3A4"/>
          </p15:clr>
        </p15:guide>
        <p15:guide id="6" pos="72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E00"/>
    <a:srgbClr val="FFFEEB"/>
    <a:srgbClr val="0000CC"/>
    <a:srgbClr val="FAF1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964" autoAdjust="0"/>
    <p:restoredTop sz="84858" autoAdjust="0"/>
  </p:normalViewPr>
  <p:slideViewPr>
    <p:cSldViewPr showGuides="1">
      <p:cViewPr>
        <p:scale>
          <a:sx n="59" d="100"/>
          <a:sy n="59" d="100"/>
        </p:scale>
        <p:origin x="972" y="354"/>
      </p:cViewPr>
      <p:guideLst>
        <p:guide orient="horz" pos="2160"/>
        <p:guide pos="672"/>
        <p:guide pos="5232"/>
        <p:guide pos="3840"/>
        <p:guide orient="horz" pos="720"/>
        <p:guide pos="7296"/>
      </p:guideLst>
    </p:cSldViewPr>
  </p:slideViewPr>
  <p:outlineViewPr>
    <p:cViewPr>
      <p:scale>
        <a:sx n="33" d="100"/>
        <a:sy n="33" d="100"/>
      </p:scale>
      <p:origin x="0" y="-330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4454"/>
    </p:cViewPr>
  </p:sorterViewPr>
  <p:notesViewPr>
    <p:cSldViewPr showGuides="1">
      <p:cViewPr varScale="1">
        <p:scale>
          <a:sx n="54" d="100"/>
          <a:sy n="54" d="100"/>
        </p:scale>
        <p:origin x="-1776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ags" Target="tags/tag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192.168.1.16\CVAS$\PUBLIC\Public_Users\Danni\Data%20for%20Ralph\appNutALL2017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Worksheet%20in%20H-Raising%20Heifers%20WIS%20Costs.ppt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69980314960635"/>
          <c:y val="8.7082912073536564E-2"/>
          <c:w val="0.76830019685039375"/>
          <c:h val="0.7131837270341208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Feed efficiency</c:v>
                </c:pt>
              </c:strCache>
            </c:strRef>
          </c:tx>
          <c:spPr>
            <a:ln w="1143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accent2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55</c:v>
                </c:pt>
                <c:pt idx="1">
                  <c:v>60</c:v>
                </c:pt>
                <c:pt idx="2">
                  <c:v>65</c:v>
                </c:pt>
                <c:pt idx="3">
                  <c:v>70</c:v>
                </c:pt>
                <c:pt idx="4">
                  <c:v>75</c:v>
                </c:pt>
                <c:pt idx="5">
                  <c:v>80</c:v>
                </c:pt>
                <c:pt idx="6">
                  <c:v>85</c:v>
                </c:pt>
                <c:pt idx="7">
                  <c:v>90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1.25</c:v>
                </c:pt>
                <c:pt idx="1">
                  <c:v>1.32</c:v>
                </c:pt>
                <c:pt idx="2">
                  <c:v>1.38</c:v>
                </c:pt>
                <c:pt idx="3">
                  <c:v>1.44</c:v>
                </c:pt>
                <c:pt idx="4">
                  <c:v>1.49</c:v>
                </c:pt>
                <c:pt idx="5">
                  <c:v>1.54</c:v>
                </c:pt>
                <c:pt idx="6">
                  <c:v>1.58</c:v>
                </c:pt>
                <c:pt idx="7">
                  <c:v>1.63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D1-2D44-95BC-801E14E644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4109904"/>
        <c:axId val="1349189008"/>
      </c:lineChart>
      <c:catAx>
        <c:axId val="133410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9189008"/>
        <c:crosses val="autoZero"/>
        <c:auto val="1"/>
        <c:lblAlgn val="ctr"/>
        <c:lblOffset val="100"/>
        <c:noMultiLvlLbl val="0"/>
      </c:catAx>
      <c:valAx>
        <c:axId val="1349189008"/>
        <c:scaling>
          <c:orientation val="minMax"/>
          <c:min val="1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410990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224473842480368E-2"/>
          <c:y val="0.16650961333742803"/>
          <c:w val="0.90953436376008556"/>
          <c:h val="0.7892156873575855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82304">
              <a:solidFill>
                <a:srgbClr val="800000"/>
              </a:solidFill>
            </a:ln>
          </c:spPr>
          <c:marker>
            <c:spPr>
              <a:solidFill>
                <a:schemeClr val="accent2">
                  <a:lumMod val="40000"/>
                  <a:lumOff val="60000"/>
                </a:schemeClr>
              </a:solidFill>
            </c:spPr>
          </c:marker>
          <c:cat>
            <c:strRef>
              <c:f>Sheet1!$A$2:$A$4</c:f>
              <c:strCache>
                <c:ptCount val="3"/>
                <c:pt idx="0">
                  <c:v>Poor</c:v>
                </c:pt>
                <c:pt idx="1">
                  <c:v>Adequate</c:v>
                </c:pt>
                <c:pt idx="2">
                  <c:v>Excellent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-2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1B-4124-9322-88944ED367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82846944"/>
        <c:axId val="-82849664"/>
      </c:lineChart>
      <c:catAx>
        <c:axId val="-82846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spPr>
          <a:noFill/>
        </c:spPr>
        <c:txPr>
          <a:bodyPr/>
          <a:lstStyle/>
          <a:p>
            <a:pPr>
              <a:defRPr sz="3200" b="1">
                <a:solidFill>
                  <a:srgbClr val="800000"/>
                </a:solidFill>
              </a:defRPr>
            </a:pPr>
            <a:endParaRPr lang="en-US"/>
          </a:p>
        </c:txPr>
        <c:crossAx val="-82849664"/>
        <c:crosses val="autoZero"/>
        <c:auto val="1"/>
        <c:lblAlgn val="ctr"/>
        <c:lblOffset val="100"/>
        <c:noMultiLvlLbl val="0"/>
      </c:catAx>
      <c:valAx>
        <c:axId val="-82849664"/>
        <c:scaling>
          <c:orientation val="minMax"/>
          <c:max val="2"/>
          <c:min val="-2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 b="1">
                <a:solidFill>
                  <a:srgbClr val="800000"/>
                </a:solidFill>
              </a:defRPr>
            </a:pPr>
            <a:endParaRPr lang="en-US"/>
          </a:p>
        </c:txPr>
        <c:crossAx val="-82846944"/>
        <c:crosses val="autoZero"/>
        <c:crossBetween val="between"/>
        <c:majorUnit val="1"/>
      </c:valAx>
      <c:spPr>
        <a:noFill/>
        <a:ln w="23515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666">
          <a:latin typeface="Comic Sans MS" pitchFamily="66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15830052493439"/>
          <c:y val="5.2060892388451442E-2"/>
          <c:w val="0.84765764435695534"/>
          <c:h val="0.729695713035870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'Fecal Starch'!$C$2:$C$26</c:f>
              <c:strCache>
                <c:ptCount val="25"/>
                <c:pt idx="0">
                  <c:v>0.5</c:v>
                </c:pt>
                <c:pt idx="1">
                  <c:v>1.0</c:v>
                </c:pt>
                <c:pt idx="2">
                  <c:v>1.5</c:v>
                </c:pt>
                <c:pt idx="3">
                  <c:v>2.0</c:v>
                </c:pt>
                <c:pt idx="4">
                  <c:v>2.5</c:v>
                </c:pt>
                <c:pt idx="5">
                  <c:v>3.0</c:v>
                </c:pt>
                <c:pt idx="6">
                  <c:v>3.5</c:v>
                </c:pt>
                <c:pt idx="7">
                  <c:v>4.0</c:v>
                </c:pt>
                <c:pt idx="8">
                  <c:v>4.5</c:v>
                </c:pt>
                <c:pt idx="9">
                  <c:v>5.0</c:v>
                </c:pt>
                <c:pt idx="10">
                  <c:v>5.5</c:v>
                </c:pt>
                <c:pt idx="11">
                  <c:v>6.0</c:v>
                </c:pt>
                <c:pt idx="12">
                  <c:v>6.5</c:v>
                </c:pt>
                <c:pt idx="13">
                  <c:v>7.0</c:v>
                </c:pt>
                <c:pt idx="14">
                  <c:v>7.5</c:v>
                </c:pt>
                <c:pt idx="15">
                  <c:v>8.0</c:v>
                </c:pt>
                <c:pt idx="16">
                  <c:v>8.5</c:v>
                </c:pt>
                <c:pt idx="17">
                  <c:v>9.0</c:v>
                </c:pt>
                <c:pt idx="18">
                  <c:v>9.5</c:v>
                </c:pt>
                <c:pt idx="19">
                  <c:v>10.0</c:v>
                </c:pt>
                <c:pt idx="20">
                  <c:v>10.5</c:v>
                </c:pt>
                <c:pt idx="21">
                  <c:v>11.0</c:v>
                </c:pt>
                <c:pt idx="22">
                  <c:v>11.5</c:v>
                </c:pt>
                <c:pt idx="23">
                  <c:v>12.0</c:v>
                </c:pt>
                <c:pt idx="24">
                  <c:v>&gt;12.0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'Fecal Starch'!$C$2:$C$26</c:f>
              <c:strCache>
                <c:ptCount val="25"/>
                <c:pt idx="0">
                  <c:v>0.5</c:v>
                </c:pt>
                <c:pt idx="1">
                  <c:v>1.0</c:v>
                </c:pt>
                <c:pt idx="2">
                  <c:v>1.5</c:v>
                </c:pt>
                <c:pt idx="3">
                  <c:v>2.0</c:v>
                </c:pt>
                <c:pt idx="4">
                  <c:v>2.5</c:v>
                </c:pt>
                <c:pt idx="5">
                  <c:v>3.0</c:v>
                </c:pt>
                <c:pt idx="6">
                  <c:v>3.5</c:v>
                </c:pt>
                <c:pt idx="7">
                  <c:v>4.0</c:v>
                </c:pt>
                <c:pt idx="8">
                  <c:v>4.5</c:v>
                </c:pt>
                <c:pt idx="9">
                  <c:v>5.0</c:v>
                </c:pt>
                <c:pt idx="10">
                  <c:v>5.5</c:v>
                </c:pt>
                <c:pt idx="11">
                  <c:v>6.0</c:v>
                </c:pt>
                <c:pt idx="12">
                  <c:v>6.5</c:v>
                </c:pt>
                <c:pt idx="13">
                  <c:v>7.0</c:v>
                </c:pt>
                <c:pt idx="14">
                  <c:v>7.5</c:v>
                </c:pt>
                <c:pt idx="15">
                  <c:v>8.0</c:v>
                </c:pt>
                <c:pt idx="16">
                  <c:v>8.5</c:v>
                </c:pt>
                <c:pt idx="17">
                  <c:v>9.0</c:v>
                </c:pt>
                <c:pt idx="18">
                  <c:v>9.5</c:v>
                </c:pt>
                <c:pt idx="19">
                  <c:v>10.0</c:v>
                </c:pt>
                <c:pt idx="20">
                  <c:v>10.5</c:v>
                </c:pt>
                <c:pt idx="21">
                  <c:v>11.0</c:v>
                </c:pt>
                <c:pt idx="22">
                  <c:v>11.5</c:v>
                </c:pt>
                <c:pt idx="23">
                  <c:v>12.0</c:v>
                </c:pt>
                <c:pt idx="24">
                  <c:v>&gt;12.0</c:v>
                </c:pt>
              </c:strCache>
            </c:strRef>
          </c:cat>
          <c:val>
            <c:numRef>
              <c:f>'Fecal Starch'!$F$2:$F$26</c:f>
              <c:numCache>
                <c:formatCode>0.0%</c:formatCode>
                <c:ptCount val="25"/>
                <c:pt idx="0">
                  <c:v>1.4593908629441625E-2</c:v>
                </c:pt>
                <c:pt idx="1">
                  <c:v>4.3147208121827409E-2</c:v>
                </c:pt>
                <c:pt idx="2">
                  <c:v>4.6954314720812185E-2</c:v>
                </c:pt>
                <c:pt idx="3">
                  <c:v>6.6624365482233508E-2</c:v>
                </c:pt>
                <c:pt idx="4">
                  <c:v>8.5025380710659904E-2</c:v>
                </c:pt>
                <c:pt idx="5">
                  <c:v>9.2005076142131978E-2</c:v>
                </c:pt>
                <c:pt idx="6">
                  <c:v>0.1116751269035533</c:v>
                </c:pt>
                <c:pt idx="7">
                  <c:v>0.10596446700507614</c:v>
                </c:pt>
                <c:pt idx="8">
                  <c:v>8.5025380710659904E-2</c:v>
                </c:pt>
                <c:pt idx="9">
                  <c:v>7.1065989847715741E-2</c:v>
                </c:pt>
                <c:pt idx="10">
                  <c:v>6.6624365482233508E-2</c:v>
                </c:pt>
                <c:pt idx="11">
                  <c:v>4.3781725888324872E-2</c:v>
                </c:pt>
                <c:pt idx="12">
                  <c:v>3.6802030456852791E-2</c:v>
                </c:pt>
                <c:pt idx="13">
                  <c:v>2.7284263959390861E-2</c:v>
                </c:pt>
                <c:pt idx="14">
                  <c:v>2.2208121827411168E-2</c:v>
                </c:pt>
                <c:pt idx="15">
                  <c:v>1.7131979695431471E-2</c:v>
                </c:pt>
                <c:pt idx="16">
                  <c:v>1.1421319796954314E-2</c:v>
                </c:pt>
                <c:pt idx="17">
                  <c:v>1.4593908629441625E-2</c:v>
                </c:pt>
                <c:pt idx="18">
                  <c:v>7.6142131979695434E-3</c:v>
                </c:pt>
                <c:pt idx="19">
                  <c:v>3.8071065989847717E-3</c:v>
                </c:pt>
                <c:pt idx="20">
                  <c:v>7.6142131979695434E-3</c:v>
                </c:pt>
                <c:pt idx="21">
                  <c:v>6.3451776649746192E-3</c:v>
                </c:pt>
                <c:pt idx="22">
                  <c:v>1.9035532994923859E-3</c:v>
                </c:pt>
                <c:pt idx="23">
                  <c:v>4.4416243654822338E-3</c:v>
                </c:pt>
                <c:pt idx="24">
                  <c:v>6.3451776649746192E-3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8E-4FAF-8B78-9D302B2D1F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shape val="cylinder"/>
        <c:axId val="-437550976"/>
        <c:axId val="-437548256"/>
        <c:axId val="0"/>
      </c:bar3DChart>
      <c:catAx>
        <c:axId val="-437550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 rtl="0">
                  <a:defRPr sz="2000"/>
                </a:pPr>
                <a:r>
                  <a:rPr lang="en-US" sz="2000"/>
                  <a:t>Fecal Starch, %DM</a:t>
                </a:r>
              </a:p>
            </c:rich>
          </c:tx>
          <c:layout>
            <c:manualLayout>
              <c:xMode val="edge"/>
              <c:yMode val="edge"/>
              <c:x val="0.43129404527559057"/>
              <c:y val="0.8795196850393700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-4560000"/>
          <a:lstStyle/>
          <a:p>
            <a:pPr>
              <a:defRPr sz="2000" b="1"/>
            </a:pPr>
            <a:endParaRPr lang="en-US"/>
          </a:p>
        </c:txPr>
        <c:crossAx val="-437548256"/>
        <c:crosses val="autoZero"/>
        <c:auto val="1"/>
        <c:lblAlgn val="ctr"/>
        <c:lblOffset val="100"/>
        <c:noMultiLvlLbl val="0"/>
      </c:catAx>
      <c:valAx>
        <c:axId val="-4375482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Percent of Samples</a:t>
                </a:r>
              </a:p>
            </c:rich>
          </c:tx>
          <c:layout>
            <c:manualLayout>
              <c:xMode val="edge"/>
              <c:yMode val="edge"/>
              <c:x val="3.8540108267716533E-2"/>
              <c:y val="0.21478880139982504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-43755097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50998649983403"/>
          <c:y val="0.36698722155889801"/>
          <c:w val="0.42957525328428298"/>
          <c:h val="0.412953841585850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'[Worksheet in H-Raising Heifers WIS Costs.pptx]Sheet1'!$A$2</c:f>
              <c:strCache>
                <c:ptCount val="1"/>
                <c:pt idx="0">
                  <c:v>Calf Value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'[Worksheet in H-Raising Heifers WIS Costs.pptx]Sheet1'!$B$1:$E$1</c:f>
              <c:numCache>
                <c:formatCode>General</c:formatCode>
                <c:ptCount val="4"/>
                <c:pt idx="0">
                  <c:v>1999</c:v>
                </c:pt>
                <c:pt idx="1">
                  <c:v>2007</c:v>
                </c:pt>
                <c:pt idx="2">
                  <c:v>2013</c:v>
                </c:pt>
                <c:pt idx="3">
                  <c:v>2015</c:v>
                </c:pt>
              </c:numCache>
            </c:numRef>
          </c:cat>
          <c:val>
            <c:numRef>
              <c:f>'[Worksheet in H-Raising Heifers WIS Costs.pptx]Sheet1'!$B$2:$E$2</c:f>
              <c:numCache>
                <c:formatCode>General</c:formatCode>
                <c:ptCount val="4"/>
                <c:pt idx="0">
                  <c:v>100</c:v>
                </c:pt>
                <c:pt idx="1">
                  <c:v>500</c:v>
                </c:pt>
                <c:pt idx="2">
                  <c:v>150</c:v>
                </c:pt>
                <c:pt idx="3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66-4975-AB99-74ACFDA93642}"/>
            </c:ext>
          </c:extLst>
        </c:ser>
        <c:ser>
          <c:idx val="1"/>
          <c:order val="1"/>
          <c:tx>
            <c:strRef>
              <c:f>'[Worksheet in H-Raising Heifers WIS Costs.pptx]Sheet1'!$A$3</c:f>
              <c:strCache>
                <c:ptCount val="1"/>
                <c:pt idx="0">
                  <c:v>Calf </c:v>
                </c:pt>
              </c:strCache>
            </c:strRef>
          </c:tx>
          <c:invertIfNegative val="0"/>
          <c:cat>
            <c:numRef>
              <c:f>'[Worksheet in H-Raising Heifers WIS Costs.pptx]Sheet1'!$B$1:$E$1</c:f>
              <c:numCache>
                <c:formatCode>General</c:formatCode>
                <c:ptCount val="4"/>
                <c:pt idx="0">
                  <c:v>1999</c:v>
                </c:pt>
                <c:pt idx="1">
                  <c:v>2007</c:v>
                </c:pt>
                <c:pt idx="2">
                  <c:v>2013</c:v>
                </c:pt>
                <c:pt idx="3">
                  <c:v>2015</c:v>
                </c:pt>
              </c:numCache>
            </c:numRef>
          </c:cat>
          <c:val>
            <c:numRef>
              <c:f>'[Worksheet in H-Raising Heifers WIS Costs.pptx]Sheet1'!$B$3:$E$3</c:f>
              <c:numCache>
                <c:formatCode>General</c:formatCode>
                <c:ptCount val="4"/>
                <c:pt idx="0">
                  <c:v>161.62</c:v>
                </c:pt>
                <c:pt idx="1">
                  <c:v>326.08</c:v>
                </c:pt>
                <c:pt idx="2">
                  <c:v>363.69</c:v>
                </c:pt>
                <c:pt idx="3">
                  <c:v>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66-4975-AB99-74ACFDA93642}"/>
            </c:ext>
          </c:extLst>
        </c:ser>
        <c:ser>
          <c:idx val="2"/>
          <c:order val="2"/>
          <c:tx>
            <c:strRef>
              <c:f>'[Worksheet in H-Raising Heifers WIS Costs.pptx]Sheet1'!$A$4</c:f>
              <c:strCache>
                <c:ptCount val="1"/>
                <c:pt idx="0">
                  <c:v>Heifer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'[Worksheet in H-Raising Heifers WIS Costs.pptx]Sheet1'!$B$1:$E$1</c:f>
              <c:numCache>
                <c:formatCode>General</c:formatCode>
                <c:ptCount val="4"/>
                <c:pt idx="0">
                  <c:v>1999</c:v>
                </c:pt>
                <c:pt idx="1">
                  <c:v>2007</c:v>
                </c:pt>
                <c:pt idx="2">
                  <c:v>2013</c:v>
                </c:pt>
                <c:pt idx="3">
                  <c:v>2015</c:v>
                </c:pt>
              </c:numCache>
            </c:numRef>
          </c:cat>
          <c:val>
            <c:numRef>
              <c:f>'[Worksheet in H-Raising Heifers WIS Costs.pptx]Sheet1'!$B$4:$E$4</c:f>
              <c:numCache>
                <c:formatCode>General</c:formatCode>
                <c:ptCount val="4"/>
                <c:pt idx="0">
                  <c:v>1099.1199999999999</c:v>
                </c:pt>
                <c:pt idx="1">
                  <c:v>1322.7</c:v>
                </c:pt>
                <c:pt idx="2">
                  <c:v>1914</c:v>
                </c:pt>
                <c:pt idx="3">
                  <c:v>1730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66-4975-AB99-74ACFDA936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7893920"/>
        <c:axId val="177894304"/>
      </c:barChart>
      <c:catAx>
        <c:axId val="177893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177894304"/>
        <c:crossesAt val="0"/>
        <c:auto val="1"/>
        <c:lblAlgn val="ctr"/>
        <c:lblOffset val="100"/>
        <c:noMultiLvlLbl val="0"/>
      </c:catAx>
      <c:valAx>
        <c:axId val="177894304"/>
        <c:scaling>
          <c:orientation val="minMax"/>
          <c:max val="3000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 rot="0"/>
          <a:lstStyle/>
          <a:p>
            <a:pPr>
              <a:defRPr sz="2000"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177893920"/>
        <c:crosses val="autoZero"/>
        <c:crossBetween val="between"/>
        <c:majorUnit val="1000"/>
      </c:valAx>
    </c:plotArea>
    <c:legend>
      <c:legendPos val="r"/>
      <c:layout>
        <c:manualLayout>
          <c:xMode val="edge"/>
          <c:yMode val="edge"/>
          <c:x val="0.74502269955706502"/>
          <c:y val="0.36886710203435902"/>
          <c:w val="0.143282119815662"/>
          <c:h val="0.19092491655579899"/>
        </c:manualLayout>
      </c:layout>
      <c:overlay val="0"/>
      <c:txPr>
        <a:bodyPr/>
        <a:lstStyle/>
        <a:p>
          <a:pPr>
            <a:defRPr sz="2000" b="1"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0.67742</cdr:x>
      <cdr:y>0.12</cdr:y>
    </cdr:from>
    <cdr:to>
      <cdr:x>0.85625</cdr:x>
      <cdr:y>0.31179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B25C265-5E2E-4F78-91EC-B63115E24738}"/>
            </a:ext>
          </a:extLst>
        </cdr:cNvPr>
        <cdr:cNvSpPr txBox="1"/>
      </cdr:nvSpPr>
      <cdr:spPr>
        <a:xfrm xmlns:a="http://schemas.openxmlformats.org/drawingml/2006/main">
          <a:off x="8259105" y="685800"/>
          <a:ext cx="2180295" cy="109608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lIns="274320" tIns="91440" bIns="9144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latinLnBrk="0" hangingPunct="1"/>
          <a:r>
            <a:rPr lang="en-US" sz="2000" b="1" dirty="0">
              <a:effectLst/>
              <a:latin typeface="+mn-lt"/>
              <a:ea typeface="+mn-ea"/>
              <a:cs typeface="+mn-cs"/>
            </a:rPr>
            <a:t>N= 1576</a:t>
          </a:r>
          <a:endParaRPr lang="en-US" sz="2000" b="1" dirty="0">
            <a:effectLst/>
          </a:endParaRPr>
        </a:p>
        <a:p xmlns:a="http://schemas.openxmlformats.org/drawingml/2006/main">
          <a:pPr rtl="0" eaLnBrk="1" latinLnBrk="0" hangingPunct="1"/>
          <a:r>
            <a:rPr lang="en-US" sz="2000" b="1" dirty="0">
              <a:effectLst/>
              <a:latin typeface="+mn-lt"/>
              <a:ea typeface="+mn-ea"/>
              <a:cs typeface="+mn-cs"/>
            </a:rPr>
            <a:t>Ave. = 4.11</a:t>
          </a:r>
          <a:endParaRPr lang="en-US" sz="2000" b="1" dirty="0">
            <a:effectLst/>
          </a:endParaRPr>
        </a:p>
        <a:p xmlns:a="http://schemas.openxmlformats.org/drawingml/2006/main">
          <a:pPr rtl="0" eaLnBrk="1" latinLnBrk="0" hangingPunct="1"/>
          <a:r>
            <a:rPr lang="en-US" sz="2000" b="1" dirty="0" err="1">
              <a:effectLst/>
              <a:latin typeface="+mn-lt"/>
              <a:ea typeface="+mn-ea"/>
              <a:cs typeface="+mn-cs"/>
            </a:rPr>
            <a:t>StDev</a:t>
          </a:r>
          <a:r>
            <a:rPr lang="en-US" sz="2000" b="1" dirty="0">
              <a:effectLst/>
              <a:latin typeface="+mn-lt"/>
              <a:ea typeface="+mn-ea"/>
              <a:cs typeface="+mn-cs"/>
            </a:rPr>
            <a:t> = 2.30</a:t>
          </a:r>
          <a:endParaRPr lang="en-US" sz="20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0.31916</cdr:x>
      <cdr:y>0.54368</cdr:y>
    </cdr:from>
    <cdr:to>
      <cdr:x>0.3712</cdr:x>
      <cdr:y>0.58486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72446" y="4742448"/>
          <a:ext cx="745503" cy="3592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/>
            <a:t>$1,360</a:t>
          </a:r>
        </a:p>
      </cdr:txBody>
    </cdr:sp>
  </cdr:relSizeAnchor>
  <cdr:relSizeAnchor xmlns:cdr="http://schemas.openxmlformats.org/drawingml/2006/chartDrawing">
    <cdr:from>
      <cdr:x>0.44097</cdr:x>
      <cdr:y>0.44521</cdr:y>
    </cdr:from>
    <cdr:to>
      <cdr:x>0.49948</cdr:x>
      <cdr:y>0.48888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317611" y="3883491"/>
          <a:ext cx="838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/>
            <a:t>$2,148</a:t>
          </a:r>
        </a:p>
      </cdr:txBody>
    </cdr:sp>
  </cdr:relSizeAnchor>
  <cdr:relSizeAnchor xmlns:cdr="http://schemas.openxmlformats.org/drawingml/2006/chartDrawing">
    <cdr:from>
      <cdr:x>0.54784</cdr:x>
      <cdr:y>0.41057</cdr:y>
    </cdr:from>
    <cdr:to>
      <cdr:x>0.60631</cdr:x>
      <cdr:y>0.45297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848600" y="3581400"/>
          <a:ext cx="837753" cy="3698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/>
            <a:t>$2,427</a:t>
          </a:r>
        </a:p>
      </cdr:txBody>
    </cdr:sp>
  </cdr:relSizeAnchor>
  <cdr:relSizeAnchor xmlns:cdr="http://schemas.openxmlformats.org/drawingml/2006/chartDrawing">
    <cdr:from>
      <cdr:x>0.63294</cdr:x>
      <cdr:y>0.40184</cdr:y>
    </cdr:from>
    <cdr:to>
      <cdr:x>0.69315</cdr:x>
      <cdr:y>0.46585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9067800" y="3505200"/>
          <a:ext cx="862596" cy="5583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/>
            <a:t>$2,510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A274DCA-8A46-E940-ABE5-6F80889E08F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C8F1346-02C9-5C43-BB61-647CDD57E19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5396BFC6-93A0-154F-A897-C46DA0EBDB8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8C37968D-618F-DE47-82E8-B99190ABBAE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D32D67B8-563F-BA41-B95D-B0F61D7627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65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>
            <a:extLst>
              <a:ext uri="{FF2B5EF4-FFF2-40B4-BE49-F238E27FC236}">
                <a16:creationId xmlns:a16="http://schemas.microsoft.com/office/drawing/2014/main" id="{1653DFEE-58CE-CE4C-8D5A-FF686B1EB9B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1027">
            <a:extLst>
              <a:ext uri="{FF2B5EF4-FFF2-40B4-BE49-F238E27FC236}">
                <a16:creationId xmlns:a16="http://schemas.microsoft.com/office/drawing/2014/main" id="{8D672D85-A721-6444-A612-0B05704A55C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1028">
            <a:extLst>
              <a:ext uri="{FF2B5EF4-FFF2-40B4-BE49-F238E27FC236}">
                <a16:creationId xmlns:a16="http://schemas.microsoft.com/office/drawing/2014/main" id="{C58B9956-181E-E445-B05D-EF22FCA9417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1029">
            <a:extLst>
              <a:ext uri="{FF2B5EF4-FFF2-40B4-BE49-F238E27FC236}">
                <a16:creationId xmlns:a16="http://schemas.microsoft.com/office/drawing/2014/main" id="{71C32280-D4C6-2541-8F04-F3BB6941DA1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0422" name="Rectangle 1030">
            <a:extLst>
              <a:ext uri="{FF2B5EF4-FFF2-40B4-BE49-F238E27FC236}">
                <a16:creationId xmlns:a16="http://schemas.microsoft.com/office/drawing/2014/main" id="{AE228E82-1832-534B-AC06-2B03D1D2BCA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1031">
            <a:extLst>
              <a:ext uri="{FF2B5EF4-FFF2-40B4-BE49-F238E27FC236}">
                <a16:creationId xmlns:a16="http://schemas.microsoft.com/office/drawing/2014/main" id="{74F78B7E-8DB6-164E-A6DB-D126EC7A43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30283F38-C528-D346-A34C-1233275495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8964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006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64393" algn="l" rtl="0" eaLnBrk="0" fontAlgn="base" hangingPunct="0">
      <a:spcBef>
        <a:spcPct val="30000"/>
      </a:spcBef>
      <a:spcAft>
        <a:spcPct val="0"/>
      </a:spcAft>
      <a:defRPr sz="2006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528785" algn="l" rtl="0" eaLnBrk="0" fontAlgn="base" hangingPunct="0">
      <a:spcBef>
        <a:spcPct val="30000"/>
      </a:spcBef>
      <a:spcAft>
        <a:spcPct val="0"/>
      </a:spcAft>
      <a:defRPr sz="2006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2293178" algn="l" rtl="0" eaLnBrk="0" fontAlgn="base" hangingPunct="0">
      <a:spcBef>
        <a:spcPct val="30000"/>
      </a:spcBef>
      <a:spcAft>
        <a:spcPct val="0"/>
      </a:spcAft>
      <a:defRPr sz="2006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3057571" algn="l" rtl="0" eaLnBrk="0" fontAlgn="base" hangingPunct="0">
      <a:spcBef>
        <a:spcPct val="30000"/>
      </a:spcBef>
      <a:spcAft>
        <a:spcPct val="0"/>
      </a:spcAft>
      <a:defRPr sz="2006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821963" algn="l" defTabSz="152878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4586356" algn="l" defTabSz="152878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5350749" algn="l" defTabSz="152878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6115141" algn="l" defTabSz="152878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>
            <a:extLst>
              <a:ext uri="{FF2B5EF4-FFF2-40B4-BE49-F238E27FC236}">
                <a16:creationId xmlns:a16="http://schemas.microsoft.com/office/drawing/2014/main" id="{9E74A8E5-7F2E-5C44-8C30-25249F56E9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9091" name="Notes Placeholder 2">
            <a:extLst>
              <a:ext uri="{FF2B5EF4-FFF2-40B4-BE49-F238E27FC236}">
                <a16:creationId xmlns:a16="http://schemas.microsoft.com/office/drawing/2014/main" id="{0DA996E1-8803-D74F-9D4B-D9A5797F6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2064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>
            <a:extLst>
              <a:ext uri="{FF2B5EF4-FFF2-40B4-BE49-F238E27FC236}">
                <a16:creationId xmlns:a16="http://schemas.microsoft.com/office/drawing/2014/main" id="{8D5BD7EF-CF86-854F-A83A-7CC18E91A5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42339" name="Notes Placeholder 2">
            <a:extLst>
              <a:ext uri="{FF2B5EF4-FFF2-40B4-BE49-F238E27FC236}">
                <a16:creationId xmlns:a16="http://schemas.microsoft.com/office/drawing/2014/main" id="{0ABF55AE-E073-2B4F-9F8C-D3C7774D3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2340" name="Slide Number Placeholder 3">
            <a:extLst>
              <a:ext uri="{FF2B5EF4-FFF2-40B4-BE49-F238E27FC236}">
                <a16:creationId xmlns:a16="http://schemas.microsoft.com/office/drawing/2014/main" id="{C63C645B-B27E-2C40-9B54-CCEA43F28A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643257-D7CE-064D-8D94-156115613D46}" type="slidenum">
              <a:rPr lang="en-US" altLang="en-US" sz="1300" b="1" smtClean="0"/>
              <a:pPr eaLnBrk="1" hangingPunct="1">
                <a:spcBef>
                  <a:spcPct val="0"/>
                </a:spcBef>
              </a:pPr>
              <a:t>26</a:t>
            </a:fld>
            <a:endParaRPr lang="en-US" altLang="en-US" sz="1300" b="1"/>
          </a:p>
        </p:txBody>
      </p:sp>
    </p:spTree>
    <p:extLst>
      <p:ext uri="{BB962C8B-B14F-4D97-AF65-F5344CB8AC3E}">
        <p14:creationId xmlns:p14="http://schemas.microsoft.com/office/powerpoint/2010/main" val="1550992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82D4230-CF32-48DA-A2F8-A410FA8D0FC7}" type="slidenum">
              <a:rPr lang="en-US" altLang="en-US" smtClean="0">
                <a:solidFill>
                  <a:srgbClr val="000000"/>
                </a:solidFill>
                <a:ea typeface="ＭＳ Ｐゴシック" charset="0"/>
              </a:rPr>
              <a:pPr>
                <a:spcBef>
                  <a:spcPct val="0"/>
                </a:spcBef>
              </a:pPr>
              <a:t>27</a:t>
            </a:fld>
            <a:endParaRPr lang="en-US" altLang="en-US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003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82D4230-CF32-48DA-A2F8-A410FA8D0FC7}" type="slidenum">
              <a:rPr lang="en-US" altLang="en-US" smtClean="0">
                <a:solidFill>
                  <a:srgbClr val="000000"/>
                </a:solidFill>
                <a:ea typeface="ＭＳ Ｐゴシック" charset="0"/>
              </a:rPr>
              <a:pPr>
                <a:spcBef>
                  <a:spcPct val="0"/>
                </a:spcBef>
              </a:pPr>
              <a:t>28</a:t>
            </a:fld>
            <a:endParaRPr lang="en-US" altLang="en-US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053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>
            <a:extLst>
              <a:ext uri="{FF2B5EF4-FFF2-40B4-BE49-F238E27FC236}">
                <a16:creationId xmlns:a16="http://schemas.microsoft.com/office/drawing/2014/main" id="{C6B71028-6208-2F40-907C-42890E31A7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60771" name="Notes Placeholder 2">
            <a:extLst>
              <a:ext uri="{FF2B5EF4-FFF2-40B4-BE49-F238E27FC236}">
                <a16:creationId xmlns:a16="http://schemas.microsoft.com/office/drawing/2014/main" id="{83E149F6-36E9-5844-899C-0A6CFAE78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160772" name="Slide Number Placeholder 3">
            <a:extLst>
              <a:ext uri="{FF2B5EF4-FFF2-40B4-BE49-F238E27FC236}">
                <a16:creationId xmlns:a16="http://schemas.microsoft.com/office/drawing/2014/main" id="{466F5E25-A154-EF4E-9F66-BC3A8C63AE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3B7A7D6-52D5-124A-8A72-A67F194AFE19}" type="slidenum">
              <a:rPr lang="en-US" altLang="en-US" sz="1300" smtClean="0"/>
              <a:pPr/>
              <a:t>29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954622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852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1A9F35-BCCD-4BA4-A308-1650B5E46D5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2205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7087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D95A8367-925F-CD49-92C6-B853F7C951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E351D706-9258-9E46-91C8-259007F9D2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50002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D95A8367-925F-CD49-92C6-B853F7C951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E351D706-9258-9E46-91C8-259007F9D2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8343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36B24DE-3074-489D-8E40-6159A747AF88}" type="slidenum">
              <a:rPr lang="en-US" altLang="en-US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202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D95A8367-925F-CD49-92C6-B853F7C951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E351D706-9258-9E46-91C8-259007F9D2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7911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83F38-C528-D346-A34C-123327549599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1844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199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031">
            <a:extLst>
              <a:ext uri="{FF2B5EF4-FFF2-40B4-BE49-F238E27FC236}">
                <a16:creationId xmlns:a16="http://schemas.microsoft.com/office/drawing/2014/main" id="{31891507-09FE-7A4C-9204-A1161899B0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655C273-3185-954F-BA85-A3E21DEC76CE}" type="slidenum">
              <a:rPr lang="en-US" altLang="en-US" sz="1300" smtClean="0"/>
              <a:pPr>
                <a:spcBef>
                  <a:spcPct val="0"/>
                </a:spcBef>
              </a:pPr>
              <a:t>17</a:t>
            </a:fld>
            <a:endParaRPr lang="en-US" altLang="en-US" sz="1300"/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C283FD19-6DE0-A74A-9EB6-73CC5348FA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28EDFA3E-3327-0C42-99E7-EB97FE4C3D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4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>
            <a:extLst>
              <a:ext uri="{FF2B5EF4-FFF2-40B4-BE49-F238E27FC236}">
                <a16:creationId xmlns:a16="http://schemas.microsoft.com/office/drawing/2014/main" id="{30430841-CA1B-C64C-A82C-9358EE4734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33123" name="Notes Placeholder 2">
            <a:extLst>
              <a:ext uri="{FF2B5EF4-FFF2-40B4-BE49-F238E27FC236}">
                <a16:creationId xmlns:a16="http://schemas.microsoft.com/office/drawing/2014/main" id="{2A625EEB-65F6-E247-B5E9-33A12D020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3124" name="Slide Number Placeholder 3">
            <a:extLst>
              <a:ext uri="{FF2B5EF4-FFF2-40B4-BE49-F238E27FC236}">
                <a16:creationId xmlns:a16="http://schemas.microsoft.com/office/drawing/2014/main" id="{D7B79191-5C25-9D48-9076-6443D4991D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9587883-0867-5944-89EB-EAD2EA9D63CB}" type="slidenum">
              <a:rPr lang="en-US" altLang="en-US" sz="1300" smtClean="0"/>
              <a:pPr/>
              <a:t>19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633937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399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9024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031">
            <a:extLst>
              <a:ext uri="{FF2B5EF4-FFF2-40B4-BE49-F238E27FC236}">
                <a16:creationId xmlns:a16="http://schemas.microsoft.com/office/drawing/2014/main" id="{7BB7EFF1-736A-D94A-98DC-68835FC438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BA541CB-37E7-7F43-B839-3C76D45DE74F}" type="slidenum">
              <a:rPr lang="en-US" altLang="en-US" sz="1300" smtClean="0"/>
              <a:pPr>
                <a:spcBef>
                  <a:spcPct val="0"/>
                </a:spcBef>
              </a:pPr>
              <a:t>25</a:t>
            </a:fld>
            <a:endParaRPr lang="en-US" altLang="en-US" sz="1300"/>
          </a:p>
        </p:txBody>
      </p:sp>
      <p:sp>
        <p:nvSpPr>
          <p:cNvPr id="138243" name="Rectangle 2">
            <a:extLst>
              <a:ext uri="{FF2B5EF4-FFF2-40B4-BE49-F238E27FC236}">
                <a16:creationId xmlns:a16="http://schemas.microsoft.com/office/drawing/2014/main" id="{DCE05A73-DDED-AB46-A187-529E1C62FE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38244" name="Rectangle 3">
            <a:extLst>
              <a:ext uri="{FF2B5EF4-FFF2-40B4-BE49-F238E27FC236}">
                <a16:creationId xmlns:a16="http://schemas.microsoft.com/office/drawing/2014/main" id="{781F4E7C-4905-0C42-928F-32707DA9D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60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.xml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7.xml"/><Relationship Id="rId7" Type="http://schemas.openxmlformats.org/officeDocument/2006/relationships/image" Target="../media/image8.jpe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9" Type="http://schemas.openxmlformats.org/officeDocument/2006/relationships/image" Target="../media/image10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4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495800"/>
            <a:ext cx="8534400" cy="17526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/>
            </a:lvl1pPr>
            <a:lvl2pPr marL="457076" indent="0" algn="ctr">
              <a:buNone/>
              <a:defRPr/>
            </a:lvl2pPr>
            <a:lvl3pPr marL="914153" indent="0" algn="ctr">
              <a:buNone/>
              <a:defRPr/>
            </a:lvl3pPr>
            <a:lvl4pPr marL="1371229" indent="0" algn="ctr">
              <a:buNone/>
              <a:defRPr/>
            </a:lvl4pPr>
            <a:lvl5pPr marL="1828308" indent="0" algn="ctr">
              <a:buNone/>
              <a:defRPr/>
            </a:lvl5pPr>
            <a:lvl6pPr marL="2285384" indent="0" algn="ctr">
              <a:buNone/>
              <a:defRPr/>
            </a:lvl6pPr>
            <a:lvl7pPr marL="2742458" indent="0" algn="ctr">
              <a:buNone/>
              <a:defRPr/>
            </a:lvl7pPr>
            <a:lvl8pPr marL="3199536" indent="0" algn="ctr">
              <a:buNone/>
              <a:defRPr/>
            </a:lvl8pPr>
            <a:lvl9pPr marL="365661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064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611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937684" y="1755775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20884" y="1755775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3556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0674" y="5220512"/>
            <a:ext cx="6804026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700"/>
            </a:lvl1pPr>
            <a:lvl2pPr marL="457076" indent="0" algn="ctr">
              <a:buNone/>
              <a:defRPr/>
            </a:lvl2pPr>
            <a:lvl3pPr marL="914153" indent="0" algn="ctr">
              <a:buNone/>
              <a:defRPr/>
            </a:lvl3pPr>
            <a:lvl4pPr marL="1371229" indent="0" algn="ctr">
              <a:buNone/>
              <a:defRPr/>
            </a:lvl4pPr>
            <a:lvl5pPr marL="1828308" indent="0" algn="ctr">
              <a:buNone/>
              <a:defRPr/>
            </a:lvl5pPr>
            <a:lvl6pPr marL="2285384" indent="0" algn="ctr">
              <a:buNone/>
              <a:defRPr/>
            </a:lvl6pPr>
            <a:lvl7pPr marL="2742458" indent="0" algn="ctr">
              <a:buNone/>
              <a:defRPr/>
            </a:lvl7pPr>
            <a:lvl8pPr marL="3199536" indent="0" algn="ctr">
              <a:buNone/>
              <a:defRPr/>
            </a:lvl8pPr>
            <a:lvl9pPr marL="365661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519992"/>
            <a:ext cx="3190672" cy="433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095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H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0674" y="5220512"/>
            <a:ext cx="6804026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700"/>
            </a:lvl1pPr>
            <a:lvl2pPr marL="457076" indent="0" algn="ctr">
              <a:buNone/>
              <a:defRPr/>
            </a:lvl2pPr>
            <a:lvl3pPr marL="914153" indent="0" algn="ctr">
              <a:buNone/>
              <a:defRPr/>
            </a:lvl3pPr>
            <a:lvl4pPr marL="1371229" indent="0" algn="ctr">
              <a:buNone/>
              <a:defRPr/>
            </a:lvl4pPr>
            <a:lvl5pPr marL="1828308" indent="0" algn="ctr">
              <a:buNone/>
              <a:defRPr/>
            </a:lvl5pPr>
            <a:lvl6pPr marL="2285384" indent="0" algn="ctr">
              <a:buNone/>
              <a:defRPr/>
            </a:lvl6pPr>
            <a:lvl7pPr marL="2742458" indent="0" algn="ctr">
              <a:buNone/>
              <a:defRPr/>
            </a:lvl7pPr>
            <a:lvl8pPr marL="3199536" indent="0" algn="ctr">
              <a:buNone/>
              <a:defRPr/>
            </a:lvl8pPr>
            <a:lvl9pPr marL="365661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F47EAA-CC89-3A41-A05E-D346FC4E8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6008"/>
            <a:ext cx="12192000" cy="202988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519992"/>
            <a:ext cx="3190672" cy="433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06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11176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06400" y="1600200"/>
            <a:ext cx="11176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C4C2C0-D0AF-DB49-B679-9A879502A5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10310" y="6355295"/>
            <a:ext cx="28433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056F58-5367-EE4A-ABD8-7CAD04827BA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8310" y="6355295"/>
            <a:ext cx="28433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4231D-78F9-2B4C-916A-892151AFBB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098459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744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495800"/>
            <a:ext cx="8534400" cy="17526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/>
            </a:lvl1pPr>
            <a:lvl2pPr marL="457067" indent="0" algn="ctr">
              <a:buNone/>
              <a:defRPr/>
            </a:lvl2pPr>
            <a:lvl3pPr marL="914135" indent="0" algn="ctr">
              <a:buNone/>
              <a:defRPr/>
            </a:lvl3pPr>
            <a:lvl4pPr marL="1371202" indent="0" algn="ctr">
              <a:buNone/>
              <a:defRPr/>
            </a:lvl4pPr>
            <a:lvl5pPr marL="1828271" indent="0" algn="ctr">
              <a:buNone/>
              <a:defRPr/>
            </a:lvl5pPr>
            <a:lvl6pPr marL="2285338" indent="0" algn="ctr">
              <a:buNone/>
              <a:defRPr/>
            </a:lvl6pPr>
            <a:lvl7pPr marL="2742404" indent="0" algn="ctr">
              <a:buNone/>
              <a:defRPr/>
            </a:lvl7pPr>
            <a:lvl8pPr marL="3199472" indent="0" algn="ctr">
              <a:buNone/>
              <a:defRPr/>
            </a:lvl8pPr>
            <a:lvl9pPr marL="365653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182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6373" y="5181600"/>
            <a:ext cx="6804027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700"/>
            </a:lvl1pPr>
            <a:lvl2pPr marL="457067" indent="0" algn="ctr">
              <a:buNone/>
              <a:defRPr/>
            </a:lvl2pPr>
            <a:lvl3pPr marL="914135" indent="0" algn="ctr">
              <a:buNone/>
              <a:defRPr/>
            </a:lvl3pPr>
            <a:lvl4pPr marL="1371202" indent="0" algn="ctr">
              <a:buNone/>
              <a:defRPr/>
            </a:lvl4pPr>
            <a:lvl5pPr marL="1828271" indent="0" algn="ctr">
              <a:buNone/>
              <a:defRPr/>
            </a:lvl5pPr>
            <a:lvl6pPr marL="2285338" indent="0" algn="ctr">
              <a:buNone/>
              <a:defRPr/>
            </a:lvl6pPr>
            <a:lvl7pPr marL="2742404" indent="0" algn="ctr">
              <a:buNone/>
              <a:defRPr/>
            </a:lvl7pPr>
            <a:lvl8pPr marL="3199472" indent="0" algn="ctr">
              <a:buNone/>
              <a:defRPr/>
            </a:lvl8pPr>
            <a:lvl9pPr marL="365653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6515232"/>
            <a:ext cx="12192000" cy="306324"/>
            <a:chOff x="0" y="6515232"/>
            <a:chExt cx="12192000" cy="30632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13604" y="6515232"/>
              <a:ext cx="1764792" cy="306324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 bwMode="auto">
            <a:xfrm>
              <a:off x="7162800" y="6630526"/>
              <a:ext cx="5029200" cy="89452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 rot="10800000">
              <a:off x="0" y="6630526"/>
              <a:ext cx="5029200" cy="89452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3800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 marL="1195388" indent="-2921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74252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 - Pic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 bwMode="auto">
          <a:xfrm>
            <a:off x="0" y="1981200"/>
            <a:ext cx="12192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2">
                <a:lumMod val="1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" name="Rectangle 3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/>
          <a:lstStyle/>
          <a:p>
            <a:pPr eaLnBrk="1" hangingPunct="1">
              <a:defRPr/>
            </a:pPr>
            <a:endParaRPr lang="en-US" sz="24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417" y="2057399"/>
            <a:ext cx="10251673" cy="3821585"/>
          </a:xfrm>
        </p:spPr>
        <p:txBody>
          <a:bodyPr/>
          <a:lstStyle>
            <a:lvl1pPr marL="519113" indent="-519113">
              <a:spcBef>
                <a:spcPts val="1350"/>
              </a:spcBef>
              <a:buSzPct val="140000"/>
              <a:buFont typeface="Courier New" panose="02070309020205020404" pitchFamily="49" charset="0"/>
              <a:buChar char="o"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58414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4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495800"/>
            <a:ext cx="8534400" cy="17526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/>
            </a:lvl1pPr>
            <a:lvl2pPr marL="457076" indent="0" algn="ctr">
              <a:buNone/>
              <a:defRPr/>
            </a:lvl2pPr>
            <a:lvl3pPr marL="914153" indent="0" algn="ctr">
              <a:buNone/>
              <a:defRPr/>
            </a:lvl3pPr>
            <a:lvl4pPr marL="1371229" indent="0" algn="ctr">
              <a:buNone/>
              <a:defRPr/>
            </a:lvl4pPr>
            <a:lvl5pPr marL="1828308" indent="0" algn="ctr">
              <a:buNone/>
              <a:defRPr/>
            </a:lvl5pPr>
            <a:lvl6pPr marL="2285384" indent="0" algn="ctr">
              <a:buNone/>
              <a:defRPr/>
            </a:lvl6pPr>
            <a:lvl7pPr marL="2742458" indent="0" algn="ctr">
              <a:buNone/>
              <a:defRPr/>
            </a:lvl7pPr>
            <a:lvl8pPr marL="3199536" indent="0" algn="ctr">
              <a:buNone/>
              <a:defRPr/>
            </a:lvl8pPr>
            <a:lvl9pPr marL="365661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3A7E0B-76EA-6749-BBA3-8FA05A698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6008"/>
            <a:ext cx="12192000" cy="20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64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 - Pick M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 bwMode="auto">
          <a:xfrm>
            <a:off x="0" y="1981200"/>
            <a:ext cx="12192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2">
                <a:lumMod val="1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" name="Rectangle 3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/>
          <a:lstStyle/>
          <a:p>
            <a:pPr eaLnBrk="1" hangingPunct="1">
              <a:defRPr/>
            </a:pPr>
            <a:endParaRPr lang="en-US" sz="24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417" y="2133599"/>
            <a:ext cx="10251673" cy="3745385"/>
          </a:xfrm>
        </p:spPr>
        <p:txBody>
          <a:bodyPr/>
          <a:lstStyle>
            <a:lvl1pPr marL="519113" indent="-519113">
              <a:spcBef>
                <a:spcPts val="1350"/>
              </a:spcBef>
              <a:buSzPct val="100000"/>
              <a:buFont typeface="Wingdings" charset="2"/>
              <a:buChar char="q"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7800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45533"/>
            <a:ext cx="1103418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1489078"/>
            <a:ext cx="5448304" cy="639763"/>
          </a:xfrm>
        </p:spPr>
        <p:txBody>
          <a:bodyPr anchor="b"/>
          <a:lstStyle>
            <a:lvl1pPr marL="0" indent="0">
              <a:buNone/>
              <a:defRPr sz="2324" b="1"/>
            </a:lvl1pPr>
            <a:lvl2pPr marL="457067" indent="0">
              <a:buNone/>
              <a:defRPr sz="2024" b="1"/>
            </a:lvl2pPr>
            <a:lvl3pPr marL="914135" indent="0">
              <a:buNone/>
              <a:defRPr sz="1799" b="1"/>
            </a:lvl3pPr>
            <a:lvl4pPr marL="1371202" indent="0">
              <a:buNone/>
              <a:defRPr sz="1724" b="1"/>
            </a:lvl4pPr>
            <a:lvl5pPr marL="1828271" indent="0">
              <a:buNone/>
              <a:defRPr sz="1724" b="1"/>
            </a:lvl5pPr>
            <a:lvl6pPr marL="2285338" indent="0">
              <a:buNone/>
              <a:defRPr sz="1724" b="1"/>
            </a:lvl6pPr>
            <a:lvl7pPr marL="2742404" indent="0">
              <a:buNone/>
              <a:defRPr sz="1724" b="1"/>
            </a:lvl7pPr>
            <a:lvl8pPr marL="3199472" indent="0">
              <a:buNone/>
              <a:defRPr sz="1724" b="1"/>
            </a:lvl8pPr>
            <a:lvl9pPr marL="3656539" indent="0">
              <a:buNone/>
              <a:defRPr sz="172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128839"/>
            <a:ext cx="5448304" cy="3951288"/>
          </a:xfrm>
        </p:spPr>
        <p:txBody>
          <a:bodyPr/>
          <a:lstStyle>
            <a:lvl1pPr>
              <a:defRPr sz="2324"/>
            </a:lvl1pPr>
            <a:lvl2pPr>
              <a:defRPr sz="2024"/>
            </a:lvl2pPr>
            <a:lvl3pPr>
              <a:defRPr sz="1799"/>
            </a:lvl3pPr>
            <a:lvl4pPr>
              <a:defRPr sz="1724"/>
            </a:lvl4pPr>
            <a:lvl5pPr>
              <a:defRPr sz="1724"/>
            </a:lvl5pPr>
            <a:lvl6pPr>
              <a:defRPr sz="1724"/>
            </a:lvl6pPr>
            <a:lvl7pPr>
              <a:defRPr sz="1724"/>
            </a:lvl7pPr>
            <a:lvl8pPr>
              <a:defRPr sz="1724"/>
            </a:lvl8pPr>
            <a:lvl9pPr>
              <a:defRPr sz="17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1" y="1489078"/>
            <a:ext cx="5486403" cy="639763"/>
          </a:xfrm>
        </p:spPr>
        <p:txBody>
          <a:bodyPr anchor="b"/>
          <a:lstStyle>
            <a:lvl1pPr marL="0" indent="0">
              <a:buNone/>
              <a:defRPr sz="2324" b="1"/>
            </a:lvl1pPr>
            <a:lvl2pPr marL="457067" indent="0">
              <a:buNone/>
              <a:defRPr sz="2024" b="1"/>
            </a:lvl2pPr>
            <a:lvl3pPr marL="914135" indent="0">
              <a:buNone/>
              <a:defRPr sz="1799" b="1"/>
            </a:lvl3pPr>
            <a:lvl4pPr marL="1371202" indent="0">
              <a:buNone/>
              <a:defRPr sz="1724" b="1"/>
            </a:lvl4pPr>
            <a:lvl5pPr marL="1828271" indent="0">
              <a:buNone/>
              <a:defRPr sz="1724" b="1"/>
            </a:lvl5pPr>
            <a:lvl6pPr marL="2285338" indent="0">
              <a:buNone/>
              <a:defRPr sz="1724" b="1"/>
            </a:lvl6pPr>
            <a:lvl7pPr marL="2742404" indent="0">
              <a:buNone/>
              <a:defRPr sz="1724" b="1"/>
            </a:lvl7pPr>
            <a:lvl8pPr marL="3199472" indent="0">
              <a:buNone/>
              <a:defRPr sz="1724" b="1"/>
            </a:lvl8pPr>
            <a:lvl9pPr marL="3656539" indent="0">
              <a:buNone/>
              <a:defRPr sz="172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6" y="2128839"/>
            <a:ext cx="5486401" cy="3951288"/>
          </a:xfrm>
        </p:spPr>
        <p:txBody>
          <a:bodyPr/>
          <a:lstStyle>
            <a:lvl1pPr>
              <a:defRPr sz="2324"/>
            </a:lvl1pPr>
            <a:lvl2pPr>
              <a:defRPr sz="2024"/>
            </a:lvl2pPr>
            <a:lvl3pPr>
              <a:defRPr sz="1799"/>
            </a:lvl3pPr>
            <a:lvl4pPr>
              <a:defRPr sz="1724"/>
            </a:lvl4pPr>
            <a:lvl5pPr>
              <a:defRPr sz="1724"/>
            </a:lvl5pPr>
            <a:lvl6pPr>
              <a:defRPr sz="1724"/>
            </a:lvl6pPr>
            <a:lvl7pPr>
              <a:defRPr sz="1724"/>
            </a:lvl7pPr>
            <a:lvl8pPr>
              <a:defRPr sz="1724"/>
            </a:lvl8pPr>
            <a:lvl9pPr>
              <a:defRPr sz="17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489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28600"/>
            <a:ext cx="11542184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463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for B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28600"/>
            <a:ext cx="114808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2159" y="6568705"/>
            <a:ext cx="1227681" cy="2130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6888480" y="6630526"/>
            <a:ext cx="5303520" cy="89452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25400" h="254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24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 rot="10800000">
            <a:off x="0" y="6630526"/>
            <a:ext cx="5303520" cy="89452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25400" h="254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240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3064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33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937684" y="1755775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20884" y="1755775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57433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08" y="272522"/>
            <a:ext cx="4011082" cy="1161520"/>
          </a:xfrm>
        </p:spPr>
        <p:txBody>
          <a:bodyPr anchor="b"/>
          <a:lstStyle>
            <a:lvl1pPr algn="l">
              <a:defRPr sz="3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029" y="272522"/>
            <a:ext cx="6815667" cy="5852583"/>
          </a:xfrm>
        </p:spPr>
        <p:txBody>
          <a:bodyPr/>
          <a:lstStyle>
            <a:lvl1pPr>
              <a:defRPr sz="5333"/>
            </a:lvl1pPr>
            <a:lvl2pPr>
              <a:defRPr sz="4667"/>
            </a:lvl2pPr>
            <a:lvl3pPr>
              <a:defRPr sz="4000"/>
            </a:lvl3pPr>
            <a:lvl4pPr>
              <a:defRPr sz="3333"/>
            </a:lvl4pPr>
            <a:lvl5pPr>
              <a:defRPr sz="3333"/>
            </a:lvl5pPr>
            <a:lvl6pPr>
              <a:defRPr sz="3333"/>
            </a:lvl6pPr>
            <a:lvl7pPr>
              <a:defRPr sz="3333"/>
            </a:lvl7pPr>
            <a:lvl8pPr>
              <a:defRPr sz="3333"/>
            </a:lvl8pPr>
            <a:lvl9pPr>
              <a:defRPr sz="3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308" y="1434042"/>
            <a:ext cx="4011082" cy="4691063"/>
          </a:xfrm>
        </p:spPr>
        <p:txBody>
          <a:bodyPr/>
          <a:lstStyle>
            <a:lvl1pPr marL="0" indent="0">
              <a:buNone/>
              <a:defRPr sz="2333"/>
            </a:lvl1pPr>
            <a:lvl2pPr marL="762015" indent="0">
              <a:buNone/>
              <a:defRPr sz="2000"/>
            </a:lvl2pPr>
            <a:lvl3pPr marL="1524030" indent="0">
              <a:buNone/>
              <a:defRPr sz="1667"/>
            </a:lvl3pPr>
            <a:lvl4pPr marL="2286046" indent="0">
              <a:buNone/>
              <a:defRPr sz="1500"/>
            </a:lvl4pPr>
            <a:lvl5pPr marL="3048061" indent="0">
              <a:buNone/>
              <a:defRPr sz="1500"/>
            </a:lvl5pPr>
            <a:lvl6pPr marL="3810076" indent="0">
              <a:buNone/>
              <a:defRPr sz="1500"/>
            </a:lvl6pPr>
            <a:lvl7pPr marL="4572091" indent="0">
              <a:buNone/>
              <a:defRPr sz="1500"/>
            </a:lvl7pPr>
            <a:lvl8pPr marL="5334107" indent="0">
              <a:buNone/>
              <a:defRPr sz="1500"/>
            </a:lvl8pPr>
            <a:lvl9pPr marL="6096122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3696" y="6249459"/>
            <a:ext cx="2540000" cy="4550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1524030" eaLnBrk="1" hangingPunct="1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6308" y="6249459"/>
            <a:ext cx="3859389" cy="4550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1524030" eaLnBrk="1" hangingPunct="1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8307" y="6249459"/>
            <a:ext cx="2540000" cy="4550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1524030" eaLnBrk="1" hangingPunct="1"/>
            <a:fld id="{6E9189C2-DDDC-4CA3-9906-45D96FD17985}" type="slidenum">
              <a:rPr lang="en-US" altLang="en-US" sz="2400" smtClean="0">
                <a:solidFill>
                  <a:srgbClr val="FFFFFF"/>
                </a:solidFill>
              </a:rPr>
              <a:pPr defTabSz="1524030" eaLnBrk="1" hangingPunct="1"/>
              <a:t>‹#›</a:t>
            </a:fld>
            <a:endParaRPr lang="en-US" alt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0863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495800"/>
            <a:ext cx="8534400" cy="17526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/>
            </a:lvl1pPr>
            <a:lvl2pPr marL="456838" indent="0" algn="ctr">
              <a:buNone/>
              <a:defRPr/>
            </a:lvl2pPr>
            <a:lvl3pPr marL="913678" indent="0" algn="ctr">
              <a:buNone/>
              <a:defRPr/>
            </a:lvl3pPr>
            <a:lvl4pPr marL="1370516" indent="0" algn="ctr">
              <a:buNone/>
              <a:defRPr/>
            </a:lvl4pPr>
            <a:lvl5pPr marL="1827357" indent="0" algn="ctr">
              <a:buNone/>
              <a:defRPr/>
            </a:lvl5pPr>
            <a:lvl6pPr marL="2284195" indent="0" algn="ctr">
              <a:buNone/>
              <a:defRPr/>
            </a:lvl6pPr>
            <a:lvl7pPr marL="2741033" indent="0" algn="ctr">
              <a:buNone/>
              <a:defRPr/>
            </a:lvl7pPr>
            <a:lvl8pPr marL="3197872" indent="0" algn="ctr">
              <a:buNone/>
              <a:defRPr/>
            </a:lvl8pPr>
            <a:lvl9pPr marL="365471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684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22616"/>
            <a:ext cx="2747433" cy="37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6374" y="5181600"/>
            <a:ext cx="6804027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699"/>
            </a:lvl1pPr>
            <a:lvl2pPr marL="456838" indent="0" algn="ctr">
              <a:buNone/>
              <a:defRPr/>
            </a:lvl2pPr>
            <a:lvl3pPr marL="913678" indent="0" algn="ctr">
              <a:buNone/>
              <a:defRPr/>
            </a:lvl3pPr>
            <a:lvl4pPr marL="1370516" indent="0" algn="ctr">
              <a:buNone/>
              <a:defRPr/>
            </a:lvl4pPr>
            <a:lvl5pPr marL="1827357" indent="0" algn="ctr">
              <a:buNone/>
              <a:defRPr/>
            </a:lvl5pPr>
            <a:lvl6pPr marL="2284195" indent="0" algn="ctr">
              <a:buNone/>
              <a:defRPr/>
            </a:lvl6pPr>
            <a:lvl7pPr marL="2741033" indent="0" algn="ctr">
              <a:buNone/>
              <a:defRPr/>
            </a:lvl7pPr>
            <a:lvl8pPr marL="3197872" indent="0" algn="ctr">
              <a:buNone/>
              <a:defRPr/>
            </a:lvl8pPr>
            <a:lvl9pPr marL="365471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341"/>
            <a:ext cx="12251267" cy="790575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8719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 marL="1194790" indent="-291954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6584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 marL="1195412" indent="-292106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089965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44" tIns="34272" rIns="68544" bIns="34272"/>
          <a:lstStyle/>
          <a:p>
            <a:pPr eaLnBrk="1" hangingPunct="1">
              <a:defRPr/>
            </a:pPr>
            <a:endParaRPr lang="en-US" sz="2399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418" y="2019719"/>
            <a:ext cx="10251673" cy="3859266"/>
          </a:xfrm>
        </p:spPr>
        <p:txBody>
          <a:bodyPr/>
          <a:lstStyle>
            <a:lvl1pPr marL="518853" indent="-518853">
              <a:spcBef>
                <a:spcPts val="1349"/>
              </a:spcBef>
              <a:buSzPct val="140000"/>
              <a:buFont typeface="Courier New" panose="02070309020205020404" pitchFamily="49" charset="0"/>
              <a:buChar char="o"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62831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286" y="245533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288" y="1489078"/>
            <a:ext cx="5386917" cy="639763"/>
          </a:xfrm>
        </p:spPr>
        <p:txBody>
          <a:bodyPr anchor="b"/>
          <a:lstStyle>
            <a:lvl1pPr marL="0" indent="0">
              <a:buNone/>
              <a:defRPr sz="2323" b="1"/>
            </a:lvl1pPr>
            <a:lvl2pPr marL="456838" indent="0">
              <a:buNone/>
              <a:defRPr sz="2023" b="1"/>
            </a:lvl2pPr>
            <a:lvl3pPr marL="913678" indent="0">
              <a:buNone/>
              <a:defRPr sz="1798" b="1"/>
            </a:lvl3pPr>
            <a:lvl4pPr marL="1370516" indent="0">
              <a:buNone/>
              <a:defRPr sz="1723" b="1"/>
            </a:lvl4pPr>
            <a:lvl5pPr marL="1827357" indent="0">
              <a:buNone/>
              <a:defRPr sz="1723" b="1"/>
            </a:lvl5pPr>
            <a:lvl6pPr marL="2284195" indent="0">
              <a:buNone/>
              <a:defRPr sz="1723" b="1"/>
            </a:lvl6pPr>
            <a:lvl7pPr marL="2741033" indent="0">
              <a:buNone/>
              <a:defRPr sz="1723" b="1"/>
            </a:lvl7pPr>
            <a:lvl8pPr marL="3197872" indent="0">
              <a:buNone/>
              <a:defRPr sz="1723" b="1"/>
            </a:lvl8pPr>
            <a:lvl9pPr marL="3654711" indent="0">
              <a:buNone/>
              <a:defRPr sz="17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288" y="2128839"/>
            <a:ext cx="5386917" cy="3951288"/>
          </a:xfrm>
        </p:spPr>
        <p:txBody>
          <a:bodyPr/>
          <a:lstStyle>
            <a:lvl1pPr>
              <a:defRPr sz="2323"/>
            </a:lvl1pPr>
            <a:lvl2pPr>
              <a:defRPr sz="2023"/>
            </a:lvl2pPr>
            <a:lvl3pPr>
              <a:defRPr sz="1798"/>
            </a:lvl3pPr>
            <a:lvl4pPr>
              <a:defRPr sz="1723"/>
            </a:lvl4pPr>
            <a:lvl5pPr>
              <a:defRPr sz="1723"/>
            </a:lvl5pPr>
            <a:lvl6pPr>
              <a:defRPr sz="1723"/>
            </a:lvl6pPr>
            <a:lvl7pPr>
              <a:defRPr sz="1723"/>
            </a:lvl7pPr>
            <a:lvl8pPr>
              <a:defRPr sz="1723"/>
            </a:lvl8pPr>
            <a:lvl9pPr>
              <a:defRPr sz="172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2" y="1489078"/>
            <a:ext cx="5486403" cy="639763"/>
          </a:xfrm>
        </p:spPr>
        <p:txBody>
          <a:bodyPr anchor="b"/>
          <a:lstStyle>
            <a:lvl1pPr marL="0" indent="0">
              <a:buNone/>
              <a:defRPr sz="2323" b="1"/>
            </a:lvl1pPr>
            <a:lvl2pPr marL="456838" indent="0">
              <a:buNone/>
              <a:defRPr sz="2023" b="1"/>
            </a:lvl2pPr>
            <a:lvl3pPr marL="913678" indent="0">
              <a:buNone/>
              <a:defRPr sz="1798" b="1"/>
            </a:lvl3pPr>
            <a:lvl4pPr marL="1370516" indent="0">
              <a:buNone/>
              <a:defRPr sz="1723" b="1"/>
            </a:lvl4pPr>
            <a:lvl5pPr marL="1827357" indent="0">
              <a:buNone/>
              <a:defRPr sz="1723" b="1"/>
            </a:lvl5pPr>
            <a:lvl6pPr marL="2284195" indent="0">
              <a:buNone/>
              <a:defRPr sz="1723" b="1"/>
            </a:lvl6pPr>
            <a:lvl7pPr marL="2741033" indent="0">
              <a:buNone/>
              <a:defRPr sz="1723" b="1"/>
            </a:lvl7pPr>
            <a:lvl8pPr marL="3197872" indent="0">
              <a:buNone/>
              <a:defRPr sz="1723" b="1"/>
            </a:lvl8pPr>
            <a:lvl9pPr marL="3654711" indent="0">
              <a:buNone/>
              <a:defRPr sz="17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7" y="2128839"/>
            <a:ext cx="5486401" cy="3951288"/>
          </a:xfrm>
        </p:spPr>
        <p:txBody>
          <a:bodyPr/>
          <a:lstStyle>
            <a:lvl1pPr>
              <a:defRPr sz="2323"/>
            </a:lvl1pPr>
            <a:lvl2pPr>
              <a:defRPr sz="2023"/>
            </a:lvl2pPr>
            <a:lvl3pPr>
              <a:defRPr sz="1798"/>
            </a:lvl3pPr>
            <a:lvl4pPr>
              <a:defRPr sz="1723"/>
            </a:lvl4pPr>
            <a:lvl5pPr>
              <a:defRPr sz="1723"/>
            </a:lvl5pPr>
            <a:lvl6pPr>
              <a:defRPr sz="1723"/>
            </a:lvl6pPr>
            <a:lvl7pPr>
              <a:defRPr sz="1723"/>
            </a:lvl7pPr>
            <a:lvl8pPr>
              <a:defRPr sz="1723"/>
            </a:lvl8pPr>
            <a:lvl9pPr>
              <a:defRPr sz="172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4977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284" y="245533"/>
            <a:ext cx="114808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4375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3409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eaLnBrk="1" hangingPunct="1"/>
            <a:fld id="{53D67FBC-02A7-4940-B2DE-E7A7E6773D5A}" type="datetimeFigureOut">
              <a:rPr lang="en-US" smtClean="0"/>
              <a:pPr eaLnBrk="1" hangingPunct="1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1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eaLnBrk="1" hangingPunct="1"/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1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eaLnBrk="1" hangingPunct="1"/>
            <a:fld id="{F14B4C0D-81AE-384D-94BE-3FC4ADE2F0C9}" type="slidenum">
              <a:rPr lang="en-US" smtClean="0"/>
              <a:pPr eaLnBrk="1" hangingPunct="1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823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ing"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hbaltz\Pictures\Hutjens 2011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3128963"/>
            <a:ext cx="2897716" cy="372745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085" y="3892550"/>
            <a:ext cx="2211916" cy="296545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899834" y="4870453"/>
            <a:ext cx="7918451" cy="1376363"/>
          </a:xfrm>
          <a:prstGeom prst="rect">
            <a:avLst/>
          </a:prstGeom>
        </p:spPr>
        <p:txBody>
          <a:bodyPr/>
          <a:lstStyle>
            <a:lvl1pPr marL="457307" indent="-457307" algn="l" rtl="0" eaLnBrk="1" fontAlgn="base" hangingPunct="1">
              <a:spcBef>
                <a:spcPts val="2400"/>
              </a:spcBef>
              <a:spcAft>
                <a:spcPct val="0"/>
              </a:spcAft>
              <a:buChar char="•"/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52232" indent="-442488" algn="l" rtl="0" eaLnBrk="1" fontAlgn="base" hangingPunct="1">
              <a:spcBef>
                <a:spcPts val="1200"/>
              </a:spcBef>
              <a:spcAft>
                <a:spcPct val="0"/>
              </a:spcAft>
              <a:buChar char="–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596342" indent="-391677" algn="l" rtl="0" eaLnBrk="1" fontAlgn="base" hangingPunct="1">
              <a:spcBef>
                <a:spcPts val="6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2134101" indent="-304872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1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817947" indent="-3091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3427690" indent="-3091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4037433" indent="-3091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4647176" indent="-3091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5256920" indent="-3091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399" dirty="0">
                <a:solidFill>
                  <a:srgbClr val="FFFFFF"/>
                </a:solidFill>
              </a:rPr>
              <a:t>Dr. Mike Hutjens</a:t>
            </a:r>
            <a:br>
              <a:rPr lang="en-US" sz="1798" dirty="0">
                <a:solidFill>
                  <a:srgbClr val="FFFFFF"/>
                </a:solidFill>
              </a:rPr>
            </a:br>
            <a:r>
              <a:rPr lang="en-US" sz="1798" dirty="0">
                <a:solidFill>
                  <a:srgbClr val="FFFFFF"/>
                </a:solidFill>
              </a:rPr>
              <a:t>Dairy Extension Specialist</a:t>
            </a:r>
          </a:p>
        </p:txBody>
      </p:sp>
      <p:sp>
        <p:nvSpPr>
          <p:cNvPr id="9" name="Subtitle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458886" y="5403853"/>
            <a:ext cx="4669367" cy="957263"/>
          </a:xfrm>
          <a:prstGeom prst="rect">
            <a:avLst/>
          </a:prstGeom>
        </p:spPr>
        <p:txBody>
          <a:bodyPr/>
          <a:lstStyle>
            <a:lvl1pPr marL="457307" indent="-457307" algn="l" rtl="0" eaLnBrk="1" fontAlgn="base" hangingPunct="1">
              <a:spcBef>
                <a:spcPts val="2400"/>
              </a:spcBef>
              <a:spcAft>
                <a:spcPct val="0"/>
              </a:spcAft>
              <a:buChar char="•"/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52232" indent="-442488" algn="l" rtl="0" eaLnBrk="1" fontAlgn="base" hangingPunct="1">
              <a:spcBef>
                <a:spcPts val="1200"/>
              </a:spcBef>
              <a:spcAft>
                <a:spcPct val="0"/>
              </a:spcAft>
              <a:buChar char="–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596342" indent="-391677" algn="l" rtl="0" eaLnBrk="1" fontAlgn="base" hangingPunct="1">
              <a:spcBef>
                <a:spcPts val="6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2134101" indent="-304872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1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817947" indent="-3091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3427690" indent="-3091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4037433" indent="-3091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4647176" indent="-3091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5256920" indent="-3091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r">
              <a:buFontTx/>
              <a:buNone/>
              <a:defRPr/>
            </a:pPr>
            <a:r>
              <a:rPr lang="en-US" sz="2399" dirty="0">
                <a:solidFill>
                  <a:srgbClr val="FFFF00"/>
                </a:solidFill>
              </a:rPr>
              <a:t>Jim Baltz</a:t>
            </a:r>
            <a:br>
              <a:rPr lang="en-US" sz="2399" dirty="0">
                <a:solidFill>
                  <a:srgbClr val="FFFF00"/>
                </a:solidFill>
              </a:rPr>
            </a:br>
            <a:r>
              <a:rPr lang="en-US" sz="1798" dirty="0">
                <a:solidFill>
                  <a:srgbClr val="FFFF00"/>
                </a:solidFill>
              </a:rPr>
              <a:t>Instructional Design Specialist</a:t>
            </a:r>
          </a:p>
        </p:txBody>
      </p:sp>
      <p:sp>
        <p:nvSpPr>
          <p:cNvPr id="10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9468" y="177800"/>
            <a:ext cx="11402484" cy="2032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14313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tabLst>
                <a:tab pos="214313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tabLst>
                <a:tab pos="214313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tabLst>
                <a:tab pos="214313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tabLst>
                <a:tab pos="214313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3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3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3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4313" algn="l"/>
              </a:tabLs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699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YouTube Channel </a:t>
            </a:r>
            <a:br>
              <a:rPr lang="en-US" altLang="en-US" sz="2399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altLang="en-US" sz="2399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  <a:r>
              <a:rPr lang="en-US" altLang="en-US" sz="2399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http://Go.Illinois.edu/dairy </a:t>
            </a:r>
          </a:p>
          <a:p>
            <a:pPr eaLnBrk="1" hangingPunct="1"/>
            <a:r>
              <a:rPr lang="en-US" altLang="en-US" sz="2699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Online Dairy Courses </a:t>
            </a:r>
            <a:br>
              <a:rPr lang="en-US" altLang="en-US" sz="2399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altLang="en-US" sz="2399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  <a:r>
              <a:rPr lang="en-US" altLang="en-US" sz="2399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http://online.ansci.illinois.edu</a:t>
            </a:r>
            <a:r>
              <a:rPr lang="en-US" altLang="en-US" sz="2399">
                <a:solidFill>
                  <a:srgbClr val="FFFFFF"/>
                </a:solidFill>
                <a:latin typeface="Arial" charset="0"/>
              </a:rPr>
              <a:t>/</a:t>
            </a:r>
            <a:br>
              <a:rPr lang="en-US" altLang="en-US" sz="2399">
                <a:solidFill>
                  <a:srgbClr val="FFFFFF"/>
                </a:solidFill>
                <a:latin typeface="Arial" charset="0"/>
              </a:rPr>
            </a:br>
            <a:endParaRPr lang="en-US" altLang="en-US" sz="2399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-1211792"/>
            <a:ext cx="114808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238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7684" y="1755775"/>
            <a:ext cx="5080000" cy="4114800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0884" y="1755775"/>
            <a:ext cx="5080000" cy="4114800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22177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1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1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51CA5F7F-0432-4FBF-B315-BA2BB4C579EF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293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3696" y="6247818"/>
            <a:ext cx="2540000" cy="4583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6314" y="6247818"/>
            <a:ext cx="3859389" cy="4583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47389" y="6247818"/>
            <a:ext cx="2540000" cy="4583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C53350-C877-4DC2-8DD4-0E05E8189A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924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495800"/>
            <a:ext cx="8534400" cy="17526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/>
            </a:lvl1pPr>
            <a:lvl2pPr marL="457067" indent="0" algn="ctr">
              <a:buNone/>
              <a:defRPr/>
            </a:lvl2pPr>
            <a:lvl3pPr marL="914135" indent="0" algn="ctr">
              <a:buNone/>
              <a:defRPr/>
            </a:lvl3pPr>
            <a:lvl4pPr marL="1371202" indent="0" algn="ctr">
              <a:buNone/>
              <a:defRPr/>
            </a:lvl4pPr>
            <a:lvl5pPr marL="1828271" indent="0" algn="ctr">
              <a:buNone/>
              <a:defRPr/>
            </a:lvl5pPr>
            <a:lvl6pPr marL="2285338" indent="0" algn="ctr">
              <a:buNone/>
              <a:defRPr/>
            </a:lvl6pPr>
            <a:lvl7pPr marL="2742404" indent="0" algn="ctr">
              <a:buNone/>
              <a:defRPr/>
            </a:lvl7pPr>
            <a:lvl8pPr marL="3199472" indent="0" algn="ctr">
              <a:buNone/>
              <a:defRPr/>
            </a:lvl8pPr>
            <a:lvl9pPr marL="365653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199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- B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 marL="1195412" indent="-292106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C048B2-4D9B-D842-A56D-663709DA95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6008"/>
            <a:ext cx="12192000" cy="20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003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122614"/>
            <a:ext cx="2747433" cy="37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6373" y="5181600"/>
            <a:ext cx="6804027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700"/>
            </a:lvl1pPr>
            <a:lvl2pPr marL="457067" indent="0" algn="ctr">
              <a:buNone/>
              <a:defRPr/>
            </a:lvl2pPr>
            <a:lvl3pPr marL="914135" indent="0" algn="ctr">
              <a:buNone/>
              <a:defRPr/>
            </a:lvl3pPr>
            <a:lvl4pPr marL="1371202" indent="0" algn="ctr">
              <a:buNone/>
              <a:defRPr/>
            </a:lvl4pPr>
            <a:lvl5pPr marL="1828271" indent="0" algn="ctr">
              <a:buNone/>
              <a:defRPr/>
            </a:lvl5pPr>
            <a:lvl6pPr marL="2285338" indent="0" algn="ctr">
              <a:buNone/>
              <a:defRPr/>
            </a:lvl6pPr>
            <a:lvl7pPr marL="2742404" indent="0" algn="ctr">
              <a:buNone/>
              <a:defRPr/>
            </a:lvl7pPr>
            <a:lvl8pPr marL="3199472" indent="0" algn="ctr">
              <a:buNone/>
              <a:defRPr/>
            </a:lvl8pPr>
            <a:lvl9pPr marL="365653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Banner">
            <a:extLst>
              <a:ext uri="{FF2B5EF4-FFF2-40B4-BE49-F238E27FC236}">
                <a16:creationId xmlns:a16="http://schemas.microsoft.com/office/drawing/2014/main" id="{A4E67E3B-A506-BE40-9F34-DC2AAA58AD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6008"/>
            <a:ext cx="12192000" cy="20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407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 marL="1195388" indent="-2921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403897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417" y="2019719"/>
            <a:ext cx="10251673" cy="3859266"/>
          </a:xfrm>
        </p:spPr>
        <p:txBody>
          <a:bodyPr/>
          <a:lstStyle>
            <a:lvl1pPr marL="519113" indent="-519113">
              <a:spcBef>
                <a:spcPts val="1350"/>
              </a:spcBef>
              <a:buSzPct val="140000"/>
              <a:buFont typeface="Courier New" panose="02070309020205020404" pitchFamily="49" charset="0"/>
              <a:buChar char="o"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24913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285" y="245533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287" y="1489078"/>
            <a:ext cx="5386917" cy="639763"/>
          </a:xfrm>
        </p:spPr>
        <p:txBody>
          <a:bodyPr anchor="b"/>
          <a:lstStyle>
            <a:lvl1pPr marL="0" indent="0">
              <a:buNone/>
              <a:defRPr sz="2324" b="1"/>
            </a:lvl1pPr>
            <a:lvl2pPr marL="457067" indent="0">
              <a:buNone/>
              <a:defRPr sz="2024" b="1"/>
            </a:lvl2pPr>
            <a:lvl3pPr marL="914135" indent="0">
              <a:buNone/>
              <a:defRPr sz="1799" b="1"/>
            </a:lvl3pPr>
            <a:lvl4pPr marL="1371202" indent="0">
              <a:buNone/>
              <a:defRPr sz="1724" b="1"/>
            </a:lvl4pPr>
            <a:lvl5pPr marL="1828271" indent="0">
              <a:buNone/>
              <a:defRPr sz="1724" b="1"/>
            </a:lvl5pPr>
            <a:lvl6pPr marL="2285338" indent="0">
              <a:buNone/>
              <a:defRPr sz="1724" b="1"/>
            </a:lvl6pPr>
            <a:lvl7pPr marL="2742404" indent="0">
              <a:buNone/>
              <a:defRPr sz="1724" b="1"/>
            </a:lvl7pPr>
            <a:lvl8pPr marL="3199472" indent="0">
              <a:buNone/>
              <a:defRPr sz="1724" b="1"/>
            </a:lvl8pPr>
            <a:lvl9pPr marL="3656539" indent="0">
              <a:buNone/>
              <a:defRPr sz="172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287" y="2128839"/>
            <a:ext cx="5386917" cy="3951288"/>
          </a:xfrm>
        </p:spPr>
        <p:txBody>
          <a:bodyPr/>
          <a:lstStyle>
            <a:lvl1pPr>
              <a:defRPr sz="2324"/>
            </a:lvl1pPr>
            <a:lvl2pPr>
              <a:defRPr sz="2024"/>
            </a:lvl2pPr>
            <a:lvl3pPr>
              <a:defRPr sz="1799"/>
            </a:lvl3pPr>
            <a:lvl4pPr>
              <a:defRPr sz="1724"/>
            </a:lvl4pPr>
            <a:lvl5pPr>
              <a:defRPr sz="1724"/>
            </a:lvl5pPr>
            <a:lvl6pPr>
              <a:defRPr sz="1724"/>
            </a:lvl6pPr>
            <a:lvl7pPr>
              <a:defRPr sz="1724"/>
            </a:lvl7pPr>
            <a:lvl8pPr>
              <a:defRPr sz="1724"/>
            </a:lvl8pPr>
            <a:lvl9pPr>
              <a:defRPr sz="17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1" y="1489078"/>
            <a:ext cx="5486403" cy="639763"/>
          </a:xfrm>
        </p:spPr>
        <p:txBody>
          <a:bodyPr anchor="b"/>
          <a:lstStyle>
            <a:lvl1pPr marL="0" indent="0">
              <a:buNone/>
              <a:defRPr sz="2324" b="1"/>
            </a:lvl1pPr>
            <a:lvl2pPr marL="457067" indent="0">
              <a:buNone/>
              <a:defRPr sz="2024" b="1"/>
            </a:lvl2pPr>
            <a:lvl3pPr marL="914135" indent="0">
              <a:buNone/>
              <a:defRPr sz="1799" b="1"/>
            </a:lvl3pPr>
            <a:lvl4pPr marL="1371202" indent="0">
              <a:buNone/>
              <a:defRPr sz="1724" b="1"/>
            </a:lvl4pPr>
            <a:lvl5pPr marL="1828271" indent="0">
              <a:buNone/>
              <a:defRPr sz="1724" b="1"/>
            </a:lvl5pPr>
            <a:lvl6pPr marL="2285338" indent="0">
              <a:buNone/>
              <a:defRPr sz="1724" b="1"/>
            </a:lvl6pPr>
            <a:lvl7pPr marL="2742404" indent="0">
              <a:buNone/>
              <a:defRPr sz="1724" b="1"/>
            </a:lvl7pPr>
            <a:lvl8pPr marL="3199472" indent="0">
              <a:buNone/>
              <a:defRPr sz="1724" b="1"/>
            </a:lvl8pPr>
            <a:lvl9pPr marL="3656539" indent="0">
              <a:buNone/>
              <a:defRPr sz="172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6" y="2128839"/>
            <a:ext cx="5486401" cy="3951288"/>
          </a:xfrm>
        </p:spPr>
        <p:txBody>
          <a:bodyPr/>
          <a:lstStyle>
            <a:lvl1pPr>
              <a:defRPr sz="2324"/>
            </a:lvl1pPr>
            <a:lvl2pPr>
              <a:defRPr sz="2024"/>
            </a:lvl2pPr>
            <a:lvl3pPr>
              <a:defRPr sz="1799"/>
            </a:lvl3pPr>
            <a:lvl4pPr>
              <a:defRPr sz="1724"/>
            </a:lvl4pPr>
            <a:lvl5pPr>
              <a:defRPr sz="1724"/>
            </a:lvl5pPr>
            <a:lvl6pPr>
              <a:defRPr sz="1724"/>
            </a:lvl6pPr>
            <a:lvl7pPr>
              <a:defRPr sz="1724"/>
            </a:lvl7pPr>
            <a:lvl8pPr>
              <a:defRPr sz="1724"/>
            </a:lvl8pPr>
            <a:lvl9pPr>
              <a:defRPr sz="17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356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284" y="245533"/>
            <a:ext cx="114808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2532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44717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fld id="{9B14A83B-D5C2-40D0-977C-95B897E391D6}" type="datetimeFigureOut">
              <a:rPr lang="en-US" sz="1800" smtClean="0"/>
              <a:pPr/>
              <a:t>2/13/2019</a:t>
            </a:fld>
            <a:endParaRPr lang="en-US" sz="18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endParaRPr lang="en-US" sz="18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fld id="{D28CE7F0-DD0C-4553-A035-6B09AF6C32F4}" type="slidenum">
              <a:rPr lang="en-US" sz="1800" smtClean="0"/>
              <a:pPr/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328101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4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099807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05804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803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 - Pic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/>
          <a:lstStyle/>
          <a:p>
            <a:pPr eaLnBrk="1" hangingPunct="1">
              <a:defRPr/>
            </a:pPr>
            <a:endParaRPr lang="en-US" sz="2400">
              <a:solidFill>
                <a:srgbClr val="FFFFFF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416" y="2019718"/>
            <a:ext cx="10251674" cy="3859267"/>
          </a:xfrm>
        </p:spPr>
        <p:txBody>
          <a:bodyPr/>
          <a:lstStyle>
            <a:lvl1pPr marL="519124" indent="-519124">
              <a:spcBef>
                <a:spcPts val="1350"/>
              </a:spcBef>
              <a:buSzPct val="140000"/>
              <a:buFont typeface="Courier New" panose="02070309020205020404" pitchFamily="49" charset="0"/>
              <a:buChar char="o"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59498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5903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6"/>
            <a:ext cx="10972800" cy="45259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9196153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495800"/>
            <a:ext cx="8534400" cy="17526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/>
            </a:lvl1pPr>
            <a:lvl2pPr marL="457067" indent="0" algn="ctr">
              <a:buNone/>
              <a:defRPr/>
            </a:lvl2pPr>
            <a:lvl3pPr marL="914135" indent="0" algn="ctr">
              <a:buNone/>
              <a:defRPr/>
            </a:lvl3pPr>
            <a:lvl4pPr marL="1371202" indent="0" algn="ctr">
              <a:buNone/>
              <a:defRPr/>
            </a:lvl4pPr>
            <a:lvl5pPr marL="1828271" indent="0" algn="ctr">
              <a:buNone/>
              <a:defRPr/>
            </a:lvl5pPr>
            <a:lvl6pPr marL="2285338" indent="0" algn="ctr">
              <a:buNone/>
              <a:defRPr/>
            </a:lvl6pPr>
            <a:lvl7pPr marL="2742404" indent="0" algn="ctr">
              <a:buNone/>
              <a:defRPr/>
            </a:lvl7pPr>
            <a:lvl8pPr marL="3199472" indent="0" algn="ctr">
              <a:buNone/>
              <a:defRPr/>
            </a:lvl8pPr>
            <a:lvl9pPr marL="365653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518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495800"/>
            <a:ext cx="8534400" cy="17526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/>
            </a:lvl1pPr>
            <a:lvl2pPr marL="457067" indent="0" algn="ctr">
              <a:buNone/>
              <a:defRPr/>
            </a:lvl2pPr>
            <a:lvl3pPr marL="914135" indent="0" algn="ctr">
              <a:buNone/>
              <a:defRPr/>
            </a:lvl3pPr>
            <a:lvl4pPr marL="1371202" indent="0" algn="ctr">
              <a:buNone/>
              <a:defRPr/>
            </a:lvl4pPr>
            <a:lvl5pPr marL="1828271" indent="0" algn="ctr">
              <a:buNone/>
              <a:defRPr/>
            </a:lvl5pPr>
            <a:lvl6pPr marL="2285338" indent="0" algn="ctr">
              <a:buNone/>
              <a:defRPr/>
            </a:lvl6pPr>
            <a:lvl7pPr marL="2742404" indent="0" algn="ctr">
              <a:buNone/>
              <a:defRPr/>
            </a:lvl7pPr>
            <a:lvl8pPr marL="3199472" indent="0" algn="ctr">
              <a:buNone/>
              <a:defRPr/>
            </a:lvl8pPr>
            <a:lvl9pPr marL="365653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3A7E0B-76EA-6749-BBA3-8FA05A698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6005"/>
            <a:ext cx="12192000" cy="20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73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 marL="1195388" indent="-2921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023799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 - Pic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/>
          <a:lstStyle/>
          <a:p>
            <a:pPr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417" y="2019719"/>
            <a:ext cx="10251673" cy="3859266"/>
          </a:xfrm>
        </p:spPr>
        <p:txBody>
          <a:bodyPr/>
          <a:lstStyle>
            <a:lvl1pPr marL="519113" indent="-519113">
              <a:spcBef>
                <a:spcPts val="1350"/>
              </a:spcBef>
              <a:buSzPct val="140000"/>
              <a:buFont typeface="Courier New" panose="02070309020205020404" pitchFamily="49" charset="0"/>
              <a:buChar char="o"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1755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 - Pick M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/>
          <a:lstStyle/>
          <a:p>
            <a:pPr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417" y="2019719"/>
            <a:ext cx="10251673" cy="3859266"/>
          </a:xfrm>
        </p:spPr>
        <p:txBody>
          <a:bodyPr/>
          <a:lstStyle>
            <a:lvl1pPr marL="519113" indent="-519113">
              <a:spcBef>
                <a:spcPts val="1350"/>
              </a:spcBef>
              <a:buSzPct val="100000"/>
              <a:buFont typeface="Wingdings" charset="2"/>
              <a:buChar char="q"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43107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58" y="22860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287" y="1489078"/>
            <a:ext cx="5386917" cy="639763"/>
          </a:xfrm>
        </p:spPr>
        <p:txBody>
          <a:bodyPr anchor="b"/>
          <a:lstStyle>
            <a:lvl1pPr marL="0" indent="0">
              <a:buNone/>
              <a:defRPr sz="2324" b="1"/>
            </a:lvl1pPr>
            <a:lvl2pPr marL="457067" indent="0">
              <a:buNone/>
              <a:defRPr sz="2024" b="1"/>
            </a:lvl2pPr>
            <a:lvl3pPr marL="914135" indent="0">
              <a:buNone/>
              <a:defRPr sz="1799" b="1"/>
            </a:lvl3pPr>
            <a:lvl4pPr marL="1371202" indent="0">
              <a:buNone/>
              <a:defRPr sz="1724" b="1"/>
            </a:lvl4pPr>
            <a:lvl5pPr marL="1828271" indent="0">
              <a:buNone/>
              <a:defRPr sz="1724" b="1"/>
            </a:lvl5pPr>
            <a:lvl6pPr marL="2285338" indent="0">
              <a:buNone/>
              <a:defRPr sz="1724" b="1"/>
            </a:lvl6pPr>
            <a:lvl7pPr marL="2742404" indent="0">
              <a:buNone/>
              <a:defRPr sz="1724" b="1"/>
            </a:lvl7pPr>
            <a:lvl8pPr marL="3199472" indent="0">
              <a:buNone/>
              <a:defRPr sz="1724" b="1"/>
            </a:lvl8pPr>
            <a:lvl9pPr marL="3656539" indent="0">
              <a:buNone/>
              <a:defRPr sz="172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287" y="2128839"/>
            <a:ext cx="5386917" cy="3951288"/>
          </a:xfrm>
        </p:spPr>
        <p:txBody>
          <a:bodyPr/>
          <a:lstStyle>
            <a:lvl1pPr>
              <a:defRPr sz="2324"/>
            </a:lvl1pPr>
            <a:lvl2pPr>
              <a:defRPr sz="2024"/>
            </a:lvl2pPr>
            <a:lvl3pPr>
              <a:defRPr sz="1799"/>
            </a:lvl3pPr>
            <a:lvl4pPr>
              <a:defRPr sz="1724"/>
            </a:lvl4pPr>
            <a:lvl5pPr>
              <a:defRPr sz="1724"/>
            </a:lvl5pPr>
            <a:lvl6pPr>
              <a:defRPr sz="1724"/>
            </a:lvl6pPr>
            <a:lvl7pPr>
              <a:defRPr sz="1724"/>
            </a:lvl7pPr>
            <a:lvl8pPr>
              <a:defRPr sz="1724"/>
            </a:lvl8pPr>
            <a:lvl9pPr>
              <a:defRPr sz="17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1" y="1489078"/>
            <a:ext cx="5486403" cy="639763"/>
          </a:xfrm>
        </p:spPr>
        <p:txBody>
          <a:bodyPr anchor="b"/>
          <a:lstStyle>
            <a:lvl1pPr marL="0" indent="0">
              <a:buNone/>
              <a:defRPr sz="2324" b="1"/>
            </a:lvl1pPr>
            <a:lvl2pPr marL="457067" indent="0">
              <a:buNone/>
              <a:defRPr sz="2024" b="1"/>
            </a:lvl2pPr>
            <a:lvl3pPr marL="914135" indent="0">
              <a:buNone/>
              <a:defRPr sz="1799" b="1"/>
            </a:lvl3pPr>
            <a:lvl4pPr marL="1371202" indent="0">
              <a:buNone/>
              <a:defRPr sz="1724" b="1"/>
            </a:lvl4pPr>
            <a:lvl5pPr marL="1828271" indent="0">
              <a:buNone/>
              <a:defRPr sz="1724" b="1"/>
            </a:lvl5pPr>
            <a:lvl6pPr marL="2285338" indent="0">
              <a:buNone/>
              <a:defRPr sz="1724" b="1"/>
            </a:lvl6pPr>
            <a:lvl7pPr marL="2742404" indent="0">
              <a:buNone/>
              <a:defRPr sz="1724" b="1"/>
            </a:lvl7pPr>
            <a:lvl8pPr marL="3199472" indent="0">
              <a:buNone/>
              <a:defRPr sz="1724" b="1"/>
            </a:lvl8pPr>
            <a:lvl9pPr marL="3656539" indent="0">
              <a:buNone/>
              <a:defRPr sz="172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6" y="2128839"/>
            <a:ext cx="5486401" cy="3951288"/>
          </a:xfrm>
        </p:spPr>
        <p:txBody>
          <a:bodyPr/>
          <a:lstStyle>
            <a:lvl1pPr>
              <a:defRPr sz="2324"/>
            </a:lvl1pPr>
            <a:lvl2pPr>
              <a:defRPr sz="2024"/>
            </a:lvl2pPr>
            <a:lvl3pPr>
              <a:defRPr sz="1799"/>
            </a:lvl3pPr>
            <a:lvl4pPr>
              <a:defRPr sz="1724"/>
            </a:lvl4pPr>
            <a:lvl5pPr>
              <a:defRPr sz="1724"/>
            </a:lvl5pPr>
            <a:lvl6pPr>
              <a:defRPr sz="1724"/>
            </a:lvl6pPr>
            <a:lvl7pPr>
              <a:defRPr sz="1724"/>
            </a:lvl7pPr>
            <a:lvl8pPr>
              <a:defRPr sz="1724"/>
            </a:lvl8pPr>
            <a:lvl9pPr>
              <a:defRPr sz="17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0024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28600"/>
            <a:ext cx="117729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9184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for B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28600"/>
            <a:ext cx="114808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F47EAA-CC89-3A41-A05E-D346FC4E8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6005"/>
            <a:ext cx="12192000" cy="20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50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 - Pick M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/>
          <a:lstStyle/>
          <a:p>
            <a:pPr eaLnBrk="1" hangingPunct="1">
              <a:defRPr/>
            </a:pPr>
            <a:endParaRPr lang="en-US" sz="2400">
              <a:solidFill>
                <a:srgbClr val="FFFFFF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416" y="2019718"/>
            <a:ext cx="10251674" cy="3859267"/>
          </a:xfrm>
        </p:spPr>
        <p:txBody>
          <a:bodyPr/>
          <a:lstStyle>
            <a:lvl1pPr marL="519124" indent="-519124">
              <a:spcBef>
                <a:spcPts val="1350"/>
              </a:spcBef>
              <a:buSzPct val="100000"/>
              <a:buFont typeface="Wingdings" charset="2"/>
              <a:buChar char="q"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48694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43596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937684" y="1755775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20884" y="1755775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72494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495800"/>
            <a:ext cx="8534400" cy="17526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/>
            </a:lvl1pPr>
            <a:lvl2pPr marL="457067" indent="0" algn="ctr">
              <a:buNone/>
              <a:defRPr/>
            </a:lvl2pPr>
            <a:lvl3pPr marL="914135" indent="0" algn="ctr">
              <a:buNone/>
              <a:defRPr/>
            </a:lvl3pPr>
            <a:lvl4pPr marL="1371202" indent="0" algn="ctr">
              <a:buNone/>
              <a:defRPr/>
            </a:lvl4pPr>
            <a:lvl5pPr marL="1828271" indent="0" algn="ctr">
              <a:buNone/>
              <a:defRPr/>
            </a:lvl5pPr>
            <a:lvl6pPr marL="2285338" indent="0" algn="ctr">
              <a:buNone/>
              <a:defRPr/>
            </a:lvl6pPr>
            <a:lvl7pPr marL="2742404" indent="0" algn="ctr">
              <a:buNone/>
              <a:defRPr/>
            </a:lvl7pPr>
            <a:lvl8pPr marL="3199472" indent="0" algn="ctr">
              <a:buNone/>
              <a:defRPr/>
            </a:lvl8pPr>
            <a:lvl9pPr marL="365653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1926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 marL="1195388" indent="-2921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598185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 - Pic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/>
          <a:lstStyle/>
          <a:p>
            <a:pPr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417" y="2019719"/>
            <a:ext cx="10251673" cy="3859266"/>
          </a:xfrm>
        </p:spPr>
        <p:txBody>
          <a:bodyPr/>
          <a:lstStyle>
            <a:lvl1pPr marL="519113" indent="-519113">
              <a:spcBef>
                <a:spcPts val="1350"/>
              </a:spcBef>
              <a:buSzPct val="140000"/>
              <a:buFont typeface="Courier New" panose="02070309020205020404" pitchFamily="49" charset="0"/>
              <a:buChar char="o"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0084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 - Pick M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/>
          <a:lstStyle/>
          <a:p>
            <a:pPr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417" y="2019719"/>
            <a:ext cx="10251673" cy="3859266"/>
          </a:xfrm>
        </p:spPr>
        <p:txBody>
          <a:bodyPr/>
          <a:lstStyle>
            <a:lvl1pPr marL="519113" indent="-519113">
              <a:spcBef>
                <a:spcPts val="1350"/>
              </a:spcBef>
              <a:buSzPct val="100000"/>
              <a:buFont typeface="Wingdings" charset="2"/>
              <a:buChar char="q"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44506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58" y="22860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287" y="1489078"/>
            <a:ext cx="5386917" cy="639763"/>
          </a:xfrm>
        </p:spPr>
        <p:txBody>
          <a:bodyPr anchor="b"/>
          <a:lstStyle>
            <a:lvl1pPr marL="0" indent="0">
              <a:buNone/>
              <a:defRPr sz="2324" b="1"/>
            </a:lvl1pPr>
            <a:lvl2pPr marL="457067" indent="0">
              <a:buNone/>
              <a:defRPr sz="2024" b="1"/>
            </a:lvl2pPr>
            <a:lvl3pPr marL="914135" indent="0">
              <a:buNone/>
              <a:defRPr sz="1799" b="1"/>
            </a:lvl3pPr>
            <a:lvl4pPr marL="1371202" indent="0">
              <a:buNone/>
              <a:defRPr sz="1724" b="1"/>
            </a:lvl4pPr>
            <a:lvl5pPr marL="1828271" indent="0">
              <a:buNone/>
              <a:defRPr sz="1724" b="1"/>
            </a:lvl5pPr>
            <a:lvl6pPr marL="2285338" indent="0">
              <a:buNone/>
              <a:defRPr sz="1724" b="1"/>
            </a:lvl6pPr>
            <a:lvl7pPr marL="2742404" indent="0">
              <a:buNone/>
              <a:defRPr sz="1724" b="1"/>
            </a:lvl7pPr>
            <a:lvl8pPr marL="3199472" indent="0">
              <a:buNone/>
              <a:defRPr sz="1724" b="1"/>
            </a:lvl8pPr>
            <a:lvl9pPr marL="3656539" indent="0">
              <a:buNone/>
              <a:defRPr sz="172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287" y="2128839"/>
            <a:ext cx="5386917" cy="3951288"/>
          </a:xfrm>
        </p:spPr>
        <p:txBody>
          <a:bodyPr/>
          <a:lstStyle>
            <a:lvl1pPr>
              <a:defRPr sz="2324"/>
            </a:lvl1pPr>
            <a:lvl2pPr>
              <a:defRPr sz="2024"/>
            </a:lvl2pPr>
            <a:lvl3pPr>
              <a:defRPr sz="1799"/>
            </a:lvl3pPr>
            <a:lvl4pPr>
              <a:defRPr sz="1724"/>
            </a:lvl4pPr>
            <a:lvl5pPr>
              <a:defRPr sz="1724"/>
            </a:lvl5pPr>
            <a:lvl6pPr>
              <a:defRPr sz="1724"/>
            </a:lvl6pPr>
            <a:lvl7pPr>
              <a:defRPr sz="1724"/>
            </a:lvl7pPr>
            <a:lvl8pPr>
              <a:defRPr sz="1724"/>
            </a:lvl8pPr>
            <a:lvl9pPr>
              <a:defRPr sz="17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1" y="1489078"/>
            <a:ext cx="5486403" cy="639763"/>
          </a:xfrm>
        </p:spPr>
        <p:txBody>
          <a:bodyPr anchor="b"/>
          <a:lstStyle>
            <a:lvl1pPr marL="0" indent="0">
              <a:buNone/>
              <a:defRPr sz="2324" b="1"/>
            </a:lvl1pPr>
            <a:lvl2pPr marL="457067" indent="0">
              <a:buNone/>
              <a:defRPr sz="2024" b="1"/>
            </a:lvl2pPr>
            <a:lvl3pPr marL="914135" indent="0">
              <a:buNone/>
              <a:defRPr sz="1799" b="1"/>
            </a:lvl3pPr>
            <a:lvl4pPr marL="1371202" indent="0">
              <a:buNone/>
              <a:defRPr sz="1724" b="1"/>
            </a:lvl4pPr>
            <a:lvl5pPr marL="1828271" indent="0">
              <a:buNone/>
              <a:defRPr sz="1724" b="1"/>
            </a:lvl5pPr>
            <a:lvl6pPr marL="2285338" indent="0">
              <a:buNone/>
              <a:defRPr sz="1724" b="1"/>
            </a:lvl6pPr>
            <a:lvl7pPr marL="2742404" indent="0">
              <a:buNone/>
              <a:defRPr sz="1724" b="1"/>
            </a:lvl7pPr>
            <a:lvl8pPr marL="3199472" indent="0">
              <a:buNone/>
              <a:defRPr sz="1724" b="1"/>
            </a:lvl8pPr>
            <a:lvl9pPr marL="3656539" indent="0">
              <a:buNone/>
              <a:defRPr sz="172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6" y="2128839"/>
            <a:ext cx="5486401" cy="3951288"/>
          </a:xfrm>
        </p:spPr>
        <p:txBody>
          <a:bodyPr/>
          <a:lstStyle>
            <a:lvl1pPr>
              <a:defRPr sz="2324"/>
            </a:lvl1pPr>
            <a:lvl2pPr>
              <a:defRPr sz="2024"/>
            </a:lvl2pPr>
            <a:lvl3pPr>
              <a:defRPr sz="1799"/>
            </a:lvl3pPr>
            <a:lvl4pPr>
              <a:defRPr sz="1724"/>
            </a:lvl4pPr>
            <a:lvl5pPr>
              <a:defRPr sz="1724"/>
            </a:lvl5pPr>
            <a:lvl6pPr>
              <a:defRPr sz="1724"/>
            </a:lvl6pPr>
            <a:lvl7pPr>
              <a:defRPr sz="1724"/>
            </a:lvl7pPr>
            <a:lvl8pPr>
              <a:defRPr sz="1724"/>
            </a:lvl8pPr>
            <a:lvl9pPr>
              <a:defRPr sz="17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7799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28600"/>
            <a:ext cx="117729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5352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for B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28600"/>
            <a:ext cx="114808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2159" y="6568705"/>
            <a:ext cx="1227681" cy="2130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6888480" y="6630526"/>
            <a:ext cx="5303520" cy="89452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25400" h="254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 rot="10800000">
            <a:off x="0" y="6630526"/>
            <a:ext cx="5303520" cy="89452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25400" h="254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2987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475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59" y="22860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289" y="1489078"/>
            <a:ext cx="5386917" cy="639763"/>
          </a:xfrm>
        </p:spPr>
        <p:txBody>
          <a:bodyPr anchor="b"/>
          <a:lstStyle>
            <a:lvl1pPr marL="0" indent="0">
              <a:buNone/>
              <a:defRPr sz="2323" b="1"/>
            </a:lvl1pPr>
            <a:lvl2pPr marL="457076" indent="0">
              <a:buNone/>
              <a:defRPr sz="2023" b="1"/>
            </a:lvl2pPr>
            <a:lvl3pPr marL="914153" indent="0">
              <a:buNone/>
              <a:defRPr sz="1798" b="1"/>
            </a:lvl3pPr>
            <a:lvl4pPr marL="1371229" indent="0">
              <a:buNone/>
              <a:defRPr sz="1723" b="1"/>
            </a:lvl4pPr>
            <a:lvl5pPr marL="1828308" indent="0">
              <a:buNone/>
              <a:defRPr sz="1723" b="1"/>
            </a:lvl5pPr>
            <a:lvl6pPr marL="2285384" indent="0">
              <a:buNone/>
              <a:defRPr sz="1723" b="1"/>
            </a:lvl6pPr>
            <a:lvl7pPr marL="2742458" indent="0">
              <a:buNone/>
              <a:defRPr sz="1723" b="1"/>
            </a:lvl7pPr>
            <a:lvl8pPr marL="3199536" indent="0">
              <a:buNone/>
              <a:defRPr sz="1723" b="1"/>
            </a:lvl8pPr>
            <a:lvl9pPr marL="3656611" indent="0">
              <a:buNone/>
              <a:defRPr sz="17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289" y="2128839"/>
            <a:ext cx="5386917" cy="3951288"/>
          </a:xfrm>
        </p:spPr>
        <p:txBody>
          <a:bodyPr/>
          <a:lstStyle>
            <a:lvl1pPr>
              <a:defRPr sz="2323"/>
            </a:lvl1pPr>
            <a:lvl2pPr>
              <a:defRPr sz="2023"/>
            </a:lvl2pPr>
            <a:lvl3pPr>
              <a:defRPr sz="1798"/>
            </a:lvl3pPr>
            <a:lvl4pPr>
              <a:defRPr sz="1723"/>
            </a:lvl4pPr>
            <a:lvl5pPr>
              <a:defRPr sz="1723"/>
            </a:lvl5pPr>
            <a:lvl6pPr>
              <a:defRPr sz="1723"/>
            </a:lvl6pPr>
            <a:lvl7pPr>
              <a:defRPr sz="1723"/>
            </a:lvl7pPr>
            <a:lvl8pPr>
              <a:defRPr sz="1723"/>
            </a:lvl8pPr>
            <a:lvl9pPr>
              <a:defRPr sz="172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1" y="1489078"/>
            <a:ext cx="5486404" cy="639763"/>
          </a:xfrm>
        </p:spPr>
        <p:txBody>
          <a:bodyPr anchor="b"/>
          <a:lstStyle>
            <a:lvl1pPr marL="0" indent="0">
              <a:buNone/>
              <a:defRPr sz="2323" b="1"/>
            </a:lvl1pPr>
            <a:lvl2pPr marL="457076" indent="0">
              <a:buNone/>
              <a:defRPr sz="2023" b="1"/>
            </a:lvl2pPr>
            <a:lvl3pPr marL="914153" indent="0">
              <a:buNone/>
              <a:defRPr sz="1798" b="1"/>
            </a:lvl3pPr>
            <a:lvl4pPr marL="1371229" indent="0">
              <a:buNone/>
              <a:defRPr sz="1723" b="1"/>
            </a:lvl4pPr>
            <a:lvl5pPr marL="1828308" indent="0">
              <a:buNone/>
              <a:defRPr sz="1723" b="1"/>
            </a:lvl5pPr>
            <a:lvl6pPr marL="2285384" indent="0">
              <a:buNone/>
              <a:defRPr sz="1723" b="1"/>
            </a:lvl6pPr>
            <a:lvl7pPr marL="2742458" indent="0">
              <a:buNone/>
              <a:defRPr sz="1723" b="1"/>
            </a:lvl7pPr>
            <a:lvl8pPr marL="3199536" indent="0">
              <a:buNone/>
              <a:defRPr sz="1723" b="1"/>
            </a:lvl8pPr>
            <a:lvl9pPr marL="3656611" indent="0">
              <a:buNone/>
              <a:defRPr sz="17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7" y="2128839"/>
            <a:ext cx="5486402" cy="3951288"/>
          </a:xfrm>
        </p:spPr>
        <p:txBody>
          <a:bodyPr/>
          <a:lstStyle>
            <a:lvl1pPr>
              <a:defRPr sz="2323"/>
            </a:lvl1pPr>
            <a:lvl2pPr>
              <a:defRPr sz="2023"/>
            </a:lvl2pPr>
            <a:lvl3pPr>
              <a:defRPr sz="1798"/>
            </a:lvl3pPr>
            <a:lvl4pPr>
              <a:defRPr sz="1723"/>
            </a:lvl4pPr>
            <a:lvl5pPr>
              <a:defRPr sz="1723"/>
            </a:lvl5pPr>
            <a:lvl6pPr>
              <a:defRPr sz="1723"/>
            </a:lvl6pPr>
            <a:lvl7pPr>
              <a:defRPr sz="1723"/>
            </a:lvl7pPr>
            <a:lvl8pPr>
              <a:defRPr sz="1723"/>
            </a:lvl8pPr>
            <a:lvl9pPr>
              <a:defRPr sz="172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9860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Picture 10">
            <a:extLst>
              <a:ext uri="{FF2B5EF4-FFF2-40B4-BE49-F238E27FC236}">
                <a16:creationId xmlns:a16="http://schemas.microsoft.com/office/drawing/2014/main" id="{81ADA5B3-3D8A-C348-8079-38A41C3B80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13357" y="6327530"/>
            <a:ext cx="643195" cy="530470"/>
          </a:xfrm>
          <a:prstGeom prst="rect">
            <a:avLst/>
          </a:prstGeom>
        </p:spPr>
      </p:pic>
      <p:pic>
        <p:nvPicPr>
          <p:cNvPr id="3" name="Picture 15" descr="Picture 15">
            <a:extLst>
              <a:ext uri="{FF2B5EF4-FFF2-40B4-BE49-F238E27FC236}">
                <a16:creationId xmlns:a16="http://schemas.microsoft.com/office/drawing/2014/main" id="{ED04E334-A28D-3944-A2AC-A6CF0D9CF6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10844213" y="6327530"/>
            <a:ext cx="1192456" cy="4542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E4F73D-DC8B-CE43-B16F-D9B2FAB085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2159" y="6568705"/>
            <a:ext cx="1227682" cy="21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347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937684" y="1755775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20884" y="1755775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741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28600"/>
            <a:ext cx="117729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36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for B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28600"/>
            <a:ext cx="114808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F47EAA-CC89-3A41-A05E-D346FC4E8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6008"/>
            <a:ext cx="12192000" cy="20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76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ags" Target="../tags/tag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ags" Target="../tags/tag1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ags" Target="../tags/tag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tags" Target="../tags/tag21.xml"/><Relationship Id="rId5" Type="http://schemas.openxmlformats.org/officeDocument/2006/relationships/slideLayout" Target="../slideLayouts/slideLayout43.xml"/><Relationship Id="rId10" Type="http://schemas.openxmlformats.org/officeDocument/2006/relationships/tags" Target="../tags/tag20.xml"/><Relationship Id="rId4" Type="http://schemas.openxmlformats.org/officeDocument/2006/relationships/slideLayout" Target="../slideLayouts/slideLayout42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49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9" Type="http://schemas.openxmlformats.org/officeDocument/2006/relationships/image" Target="../media/image1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ags" Target="../tags/tag23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ags" Target="../tags/tag22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1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ags" Target="../tags/tag28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ags" Target="../tags/tag27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17"/>
            </p:custDataLst>
          </p:nvPr>
        </p:nvSpPr>
        <p:spPr bwMode="auto">
          <a:xfrm>
            <a:off x="381000" y="257208"/>
            <a:ext cx="114681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48" tIns="121948" rIns="121948" bIns="609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  <p:custDataLst>
              <p:tags r:id="rId18"/>
            </p:custDataLst>
          </p:nvPr>
        </p:nvSpPr>
        <p:spPr bwMode="auto">
          <a:xfrm>
            <a:off x="381000" y="1219202"/>
            <a:ext cx="11468100" cy="495631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48" tIns="60974" rIns="121948" bIns="609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Forth Level</a:t>
            </a:r>
          </a:p>
        </p:txBody>
      </p:sp>
      <p:pic>
        <p:nvPicPr>
          <p:cNvPr id="3" name="Banner">
            <a:extLst>
              <a:ext uri="{FF2B5EF4-FFF2-40B4-BE49-F238E27FC236}">
                <a16:creationId xmlns:a16="http://schemas.microsoft.com/office/drawing/2014/main" id="{3498053D-CC73-CA40-AF6A-D6ACE477F28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6008"/>
            <a:ext cx="12192000" cy="20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61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58" r:id="rId1"/>
    <p:sldLayoutId id="2147485559" r:id="rId2"/>
    <p:sldLayoutId id="2147485560" r:id="rId3"/>
    <p:sldLayoutId id="2147485652" r:id="rId4"/>
    <p:sldLayoutId id="2147485561" r:id="rId5"/>
    <p:sldLayoutId id="2147485562" r:id="rId6"/>
    <p:sldLayoutId id="2147485563" r:id="rId7"/>
    <p:sldLayoutId id="2147485564" r:id="rId8"/>
    <p:sldLayoutId id="2147485565" r:id="rId9"/>
    <p:sldLayoutId id="2147485566" r:id="rId10"/>
    <p:sldLayoutId id="2147485567" r:id="rId11"/>
    <p:sldLayoutId id="2147485568" r:id="rId12"/>
    <p:sldLayoutId id="2147485569" r:id="rId13"/>
    <p:sldLayoutId id="2147485570" r:id="rId14"/>
    <p:sldLayoutId id="2147485523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i="0" u="none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076" algn="ctr" rtl="0" eaLnBrk="1" fontAlgn="base" hangingPunct="1">
        <a:spcBef>
          <a:spcPct val="0"/>
        </a:spcBef>
        <a:spcAft>
          <a:spcPct val="0"/>
        </a:spcAft>
        <a:defRPr sz="4273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153" algn="ctr" rtl="0" eaLnBrk="1" fontAlgn="base" hangingPunct="1">
        <a:spcBef>
          <a:spcPct val="0"/>
        </a:spcBef>
        <a:spcAft>
          <a:spcPct val="0"/>
        </a:spcAft>
        <a:defRPr sz="4273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229" algn="ctr" rtl="0" eaLnBrk="1" fontAlgn="base" hangingPunct="1">
        <a:spcBef>
          <a:spcPct val="0"/>
        </a:spcBef>
        <a:spcAft>
          <a:spcPct val="0"/>
        </a:spcAft>
        <a:defRPr sz="4273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308" algn="ctr" rtl="0" eaLnBrk="1" fontAlgn="base" hangingPunct="1">
        <a:spcBef>
          <a:spcPct val="0"/>
        </a:spcBef>
        <a:spcAft>
          <a:spcPct val="0"/>
        </a:spcAft>
        <a:defRPr sz="4273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1320" indent="-341320" algn="l" rtl="0" eaLnBrk="1" fontAlgn="base" hangingPunct="1">
        <a:spcBef>
          <a:spcPts val="1800"/>
        </a:spcBef>
        <a:spcAft>
          <a:spcPct val="0"/>
        </a:spcAft>
        <a:buChar char="•"/>
        <a:defRPr sz="4000">
          <a:solidFill>
            <a:schemeClr val="tx2"/>
          </a:solidFill>
          <a:latin typeface="+mn-lt"/>
          <a:ea typeface="+mn-ea"/>
          <a:cs typeface="+mn-cs"/>
        </a:defRPr>
      </a:lvl1pPr>
      <a:lvl2pPr marL="787416" indent="-330207" algn="l" rtl="0" eaLnBrk="1" fontAlgn="base" hangingPunct="1">
        <a:spcBef>
          <a:spcPts val="450"/>
        </a:spcBef>
        <a:spcAft>
          <a:spcPct val="0"/>
        </a:spcAft>
        <a:buChar char="–"/>
        <a:defRPr sz="3600" b="0" i="0" u="none">
          <a:solidFill>
            <a:schemeClr val="tx2">
              <a:lumMod val="90000"/>
              <a:lumOff val="10000"/>
            </a:schemeClr>
          </a:solidFill>
          <a:latin typeface="+mn-lt"/>
        </a:defRPr>
      </a:lvl2pPr>
      <a:lvl3pPr marL="1195412" indent="-292106" algn="l" rtl="0" eaLnBrk="1" fontAlgn="base" hangingPunct="1">
        <a:spcBef>
          <a:spcPts val="450"/>
        </a:spcBef>
        <a:spcAft>
          <a:spcPct val="0"/>
        </a:spcAft>
        <a:buChar char="•"/>
        <a:defRPr sz="3200">
          <a:solidFill>
            <a:schemeClr val="bg2">
              <a:lumMod val="50000"/>
            </a:schemeClr>
          </a:solidFill>
          <a:latin typeface="+mn-lt"/>
        </a:defRPr>
      </a:lvl3pPr>
      <a:lvl4pPr marL="1598645" indent="-227018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chemeClr val="tx2">
              <a:lumMod val="50000"/>
            </a:schemeClr>
          </a:solidFill>
          <a:effectLst/>
          <a:latin typeface="+mn-lt"/>
        </a:defRPr>
      </a:lvl4pPr>
      <a:lvl5pPr marL="2111417" indent="-230193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69470" indent="-231711" algn="l" rtl="0" eaLnBrk="1" fontAlgn="base" hangingPunct="1">
        <a:spcBef>
          <a:spcPct val="20000"/>
        </a:spcBef>
        <a:spcAft>
          <a:spcPct val="0"/>
        </a:spcAft>
        <a:buChar char="»"/>
        <a:defRPr sz="232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026547" indent="-231711" algn="l" rtl="0" eaLnBrk="1" fontAlgn="base" hangingPunct="1">
        <a:spcBef>
          <a:spcPct val="20000"/>
        </a:spcBef>
        <a:spcAft>
          <a:spcPct val="0"/>
        </a:spcAft>
        <a:buChar char="»"/>
        <a:defRPr sz="232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83621" indent="-231711" algn="l" rtl="0" eaLnBrk="1" fontAlgn="base" hangingPunct="1">
        <a:spcBef>
          <a:spcPct val="20000"/>
        </a:spcBef>
        <a:spcAft>
          <a:spcPct val="0"/>
        </a:spcAft>
        <a:buChar char="»"/>
        <a:defRPr sz="232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940700" indent="-231711" algn="l" rtl="0" eaLnBrk="1" fontAlgn="base" hangingPunct="1">
        <a:spcBef>
          <a:spcPct val="20000"/>
        </a:spcBef>
        <a:spcAft>
          <a:spcPct val="0"/>
        </a:spcAft>
        <a:buChar char="»"/>
        <a:defRPr sz="232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15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7076" algn="l" defTabSz="91415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4153" algn="l" defTabSz="91415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1229" algn="l" defTabSz="91415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8308" algn="l" defTabSz="91415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4" algn="l" defTabSz="91415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2458" algn="l" defTabSz="91415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9536" algn="l" defTabSz="91415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6611" algn="l" defTabSz="91415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000" userDrawn="1">
          <p15:clr>
            <a:srgbClr val="F26B43"/>
          </p15:clr>
        </p15:guide>
        <p15:guide id="2" pos="400" userDrawn="1">
          <p15:clr>
            <a:srgbClr val="F26B43"/>
          </p15:clr>
        </p15:guide>
        <p15:guide id="3" orient="horz" pos="3600" userDrawn="1">
          <p15:clr>
            <a:srgbClr val="F26B43"/>
          </p15:clr>
        </p15:guide>
        <p15:guide id="4" pos="6400" userDrawn="1">
          <p15:clr>
            <a:srgbClr val="F26B43"/>
          </p15:clr>
        </p15:guide>
        <p15:guide id="5" pos="12400" userDrawn="1">
          <p15:clr>
            <a:srgbClr val="F26B43"/>
          </p15:clr>
        </p15:guide>
        <p15:guide id="6" orient="horz" pos="240" userDrawn="1">
          <p15:clr>
            <a:srgbClr val="F26B43"/>
          </p15:clr>
        </p15:guide>
        <p15:guide id="7" orient="horz" pos="1280" userDrawn="1">
          <p15:clr>
            <a:srgbClr val="F26B43"/>
          </p15:clr>
        </p15:guide>
        <p15:guide id="8" orient="horz" pos="180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42900" y="228600"/>
            <a:ext cx="115062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48" tIns="121948" rIns="121948" bIns="609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42900" y="1219201"/>
            <a:ext cx="11506200" cy="495631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48" tIns="60974" rIns="121948" bIns="609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Forth Level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0" y="6568705"/>
            <a:ext cx="12192000" cy="213095"/>
            <a:chOff x="0" y="5573700"/>
            <a:chExt cx="12192000" cy="213095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2159" y="5573700"/>
              <a:ext cx="1227682" cy="213095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auto">
            <a:xfrm>
              <a:off x="6888480" y="5635521"/>
              <a:ext cx="5303520" cy="89452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 rot="10800000">
              <a:off x="0" y="5635521"/>
              <a:ext cx="5303520" cy="89452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000403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575" r:id="rId1"/>
    <p:sldLayoutId id="2147485576" r:id="rId2"/>
    <p:sldLayoutId id="2147485577" r:id="rId3"/>
    <p:sldLayoutId id="2147485578" r:id="rId4"/>
    <p:sldLayoutId id="2147485579" r:id="rId5"/>
    <p:sldLayoutId id="2147485580" r:id="rId6"/>
    <p:sldLayoutId id="2147485581" r:id="rId7"/>
    <p:sldLayoutId id="2147485582" r:id="rId8"/>
    <p:sldLayoutId id="2147485583" r:id="rId9"/>
    <p:sldLayoutId id="2147485584" r:id="rId10"/>
    <p:sldLayoutId id="214748558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i="0" u="none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067" algn="ctr" rtl="0" eaLnBrk="1" fontAlgn="base" hangingPunct="1">
        <a:spcBef>
          <a:spcPct val="0"/>
        </a:spcBef>
        <a:spcAft>
          <a:spcPct val="0"/>
        </a:spcAft>
        <a:defRPr sz="4273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135" algn="ctr" rtl="0" eaLnBrk="1" fontAlgn="base" hangingPunct="1">
        <a:spcBef>
          <a:spcPct val="0"/>
        </a:spcBef>
        <a:spcAft>
          <a:spcPct val="0"/>
        </a:spcAft>
        <a:defRPr sz="4273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202" algn="ctr" rtl="0" eaLnBrk="1" fontAlgn="base" hangingPunct="1">
        <a:spcBef>
          <a:spcPct val="0"/>
        </a:spcBef>
        <a:spcAft>
          <a:spcPct val="0"/>
        </a:spcAft>
        <a:defRPr sz="4273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271" algn="ctr" rtl="0" eaLnBrk="1" fontAlgn="base" hangingPunct="1">
        <a:spcBef>
          <a:spcPct val="0"/>
        </a:spcBef>
        <a:spcAft>
          <a:spcPct val="0"/>
        </a:spcAft>
        <a:defRPr sz="4273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1313" indent="-341313" algn="l" rtl="0" eaLnBrk="1" fontAlgn="base" hangingPunct="1">
        <a:spcBef>
          <a:spcPts val="1800"/>
        </a:spcBef>
        <a:spcAft>
          <a:spcPct val="0"/>
        </a:spcAft>
        <a:buChar char="•"/>
        <a:defRPr sz="40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87400" indent="-330200" algn="l" rtl="0" eaLnBrk="1" fontAlgn="base" hangingPunct="1">
        <a:spcBef>
          <a:spcPts val="450"/>
        </a:spcBef>
        <a:spcAft>
          <a:spcPct val="0"/>
        </a:spcAft>
        <a:buChar char="–"/>
        <a:defRPr sz="3600" b="0" i="0" u="none">
          <a:solidFill>
            <a:schemeClr val="tx2">
              <a:lumMod val="10000"/>
            </a:schemeClr>
          </a:solidFill>
          <a:latin typeface="+mn-lt"/>
        </a:defRPr>
      </a:lvl2pPr>
      <a:lvl3pPr marL="1195388" indent="-292100" algn="l" rtl="0" eaLnBrk="1" fontAlgn="base" hangingPunct="1">
        <a:spcBef>
          <a:spcPts val="450"/>
        </a:spcBef>
        <a:spcAft>
          <a:spcPct val="0"/>
        </a:spcAft>
        <a:buChar char="•"/>
        <a:defRPr sz="3200">
          <a:solidFill>
            <a:schemeClr val="tx2">
              <a:lumMod val="25000"/>
            </a:schemeClr>
          </a:solidFill>
          <a:latin typeface="+mn-lt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chemeClr val="tx2">
              <a:lumMod val="50000"/>
            </a:schemeClr>
          </a:solidFill>
          <a:effectLst/>
          <a:latin typeface="+mn-lt"/>
        </a:defRPr>
      </a:lvl4pPr>
      <a:lvl5pPr marL="2111375" indent="-230188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69418" indent="-231707" algn="l" rtl="0" eaLnBrk="1" fontAlgn="base" hangingPunct="1">
        <a:spcBef>
          <a:spcPct val="20000"/>
        </a:spcBef>
        <a:spcAft>
          <a:spcPct val="0"/>
        </a:spcAft>
        <a:buChar char="»"/>
        <a:defRPr sz="232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026486" indent="-231707" algn="l" rtl="0" eaLnBrk="1" fontAlgn="base" hangingPunct="1">
        <a:spcBef>
          <a:spcPct val="20000"/>
        </a:spcBef>
        <a:spcAft>
          <a:spcPct val="0"/>
        </a:spcAft>
        <a:buChar char="»"/>
        <a:defRPr sz="232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83552" indent="-231707" algn="l" rtl="0" eaLnBrk="1" fontAlgn="base" hangingPunct="1">
        <a:spcBef>
          <a:spcPct val="20000"/>
        </a:spcBef>
        <a:spcAft>
          <a:spcPct val="0"/>
        </a:spcAft>
        <a:buChar char="»"/>
        <a:defRPr sz="232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940621" indent="-231707" algn="l" rtl="0" eaLnBrk="1" fontAlgn="base" hangingPunct="1">
        <a:spcBef>
          <a:spcPct val="20000"/>
        </a:spcBef>
        <a:spcAft>
          <a:spcPct val="0"/>
        </a:spcAft>
        <a:buChar char="»"/>
        <a:defRPr sz="232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13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7" algn="l" defTabSz="91413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35" algn="l" defTabSz="91413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2" algn="l" defTabSz="91413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1" algn="l" defTabSz="91413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38" algn="l" defTabSz="91413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404" algn="l" defTabSz="91413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72" algn="l" defTabSz="91413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39" algn="l" defTabSz="91413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44">
          <p15:clr>
            <a:srgbClr val="F26B43"/>
          </p15:clr>
        </p15:guide>
        <p15:guide id="2" orient="horz" pos="4272">
          <p15:clr>
            <a:srgbClr val="F26B43"/>
          </p15:clr>
        </p15:guide>
        <p15:guide id="3" pos="216">
          <p15:clr>
            <a:srgbClr val="F26B43"/>
          </p15:clr>
        </p15:guide>
        <p15:guide id="4" pos="7464">
          <p15:clr>
            <a:srgbClr val="F26B43"/>
          </p15:clr>
        </p15:guide>
        <p15:guide id="5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404285" y="246063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48" tIns="121948" rIns="121948" bIns="609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404285" y="1219201"/>
            <a:ext cx="10972800" cy="46593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48" tIns="60974" rIns="121948" bIns="609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pic>
        <p:nvPicPr>
          <p:cNvPr id="6" name="Banner">
            <a:extLst>
              <a:ext uri="{FF2B5EF4-FFF2-40B4-BE49-F238E27FC236}">
                <a16:creationId xmlns:a16="http://schemas.microsoft.com/office/drawing/2014/main" id="{A08CD4FE-7683-0447-ABB9-04EEC417D99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6008"/>
            <a:ext cx="12192000" cy="20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4551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587" r:id="rId1"/>
    <p:sldLayoutId id="2147485588" r:id="rId2"/>
    <p:sldLayoutId id="2147485589" r:id="rId3"/>
    <p:sldLayoutId id="2147485590" r:id="rId4"/>
    <p:sldLayoutId id="2147485591" r:id="rId5"/>
    <p:sldLayoutId id="2147485592" r:id="rId6"/>
    <p:sldLayoutId id="2147485593" r:id="rId7"/>
    <p:sldLayoutId id="2147485594" r:id="rId8"/>
    <p:sldLayoutId id="2147485595" r:id="rId9"/>
    <p:sldLayoutId id="2147485596" r:id="rId10"/>
    <p:sldLayoutId id="2147485597" r:id="rId11"/>
    <p:sldLayoutId id="2147485598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398" b="1" i="0" u="none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98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98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98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98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6838" algn="ctr" rtl="0" eaLnBrk="1" fontAlgn="base" hangingPunct="1">
        <a:spcBef>
          <a:spcPct val="0"/>
        </a:spcBef>
        <a:spcAft>
          <a:spcPct val="0"/>
        </a:spcAft>
        <a:defRPr sz="427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3678" algn="ctr" rtl="0" eaLnBrk="1" fontAlgn="base" hangingPunct="1">
        <a:spcBef>
          <a:spcPct val="0"/>
        </a:spcBef>
        <a:spcAft>
          <a:spcPct val="0"/>
        </a:spcAft>
        <a:defRPr sz="427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0516" algn="ctr" rtl="0" eaLnBrk="1" fontAlgn="base" hangingPunct="1">
        <a:spcBef>
          <a:spcPct val="0"/>
        </a:spcBef>
        <a:spcAft>
          <a:spcPct val="0"/>
        </a:spcAft>
        <a:defRPr sz="427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7357" algn="ctr" rtl="0" eaLnBrk="1" fontAlgn="base" hangingPunct="1">
        <a:spcBef>
          <a:spcPct val="0"/>
        </a:spcBef>
        <a:spcAft>
          <a:spcPct val="0"/>
        </a:spcAft>
        <a:defRPr sz="427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1142" indent="-341142" algn="l" rtl="0" eaLnBrk="1" fontAlgn="base" hangingPunct="1">
        <a:spcBef>
          <a:spcPts val="1799"/>
        </a:spcBef>
        <a:spcAft>
          <a:spcPct val="0"/>
        </a:spcAft>
        <a:buChar char="•"/>
        <a:defRPr sz="3998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87006" indent="-330035" algn="l" rtl="0" eaLnBrk="1" fontAlgn="base" hangingPunct="1">
        <a:spcBef>
          <a:spcPts val="450"/>
        </a:spcBef>
        <a:spcAft>
          <a:spcPct val="0"/>
        </a:spcAft>
        <a:buChar char="–"/>
        <a:defRPr sz="3198" b="0" i="0" u="none">
          <a:solidFill>
            <a:schemeClr val="bg2">
              <a:lumMod val="75000"/>
            </a:schemeClr>
          </a:solidFill>
          <a:latin typeface="+mn-lt"/>
        </a:defRPr>
      </a:lvl2pPr>
      <a:lvl3pPr marL="1194790" indent="-291954" algn="l" rtl="0" eaLnBrk="1" fontAlgn="base" hangingPunct="1">
        <a:spcBef>
          <a:spcPts val="450"/>
        </a:spcBef>
        <a:spcAft>
          <a:spcPct val="0"/>
        </a:spcAft>
        <a:buChar char="•"/>
        <a:defRPr sz="2699">
          <a:solidFill>
            <a:schemeClr val="bg2"/>
          </a:solidFill>
          <a:latin typeface="+mn-lt"/>
        </a:defRPr>
      </a:lvl3pPr>
      <a:lvl4pPr marL="1597814" indent="-226899" algn="l" rtl="0" eaLnBrk="1" fontAlgn="base" hangingPunct="1">
        <a:spcBef>
          <a:spcPct val="20000"/>
        </a:spcBef>
        <a:spcAft>
          <a:spcPct val="0"/>
        </a:spcAft>
        <a:buChar char="–"/>
        <a:defRPr sz="22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110319" indent="-230073" algn="l" rtl="0" eaLnBrk="1" fontAlgn="base" hangingPunct="1">
        <a:spcBef>
          <a:spcPct val="20000"/>
        </a:spcBef>
        <a:spcAft>
          <a:spcPct val="0"/>
        </a:spcAft>
        <a:buChar char="»"/>
        <a:defRPr sz="22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68133" indent="-231591" algn="l" rtl="0" eaLnBrk="1" fontAlgn="base" hangingPunct="1">
        <a:spcBef>
          <a:spcPct val="20000"/>
        </a:spcBef>
        <a:spcAft>
          <a:spcPct val="0"/>
        </a:spcAft>
        <a:buChar char="»"/>
        <a:defRPr sz="232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024973" indent="-231591" algn="l" rtl="0" eaLnBrk="1" fontAlgn="base" hangingPunct="1">
        <a:spcBef>
          <a:spcPct val="20000"/>
        </a:spcBef>
        <a:spcAft>
          <a:spcPct val="0"/>
        </a:spcAft>
        <a:buChar char="»"/>
        <a:defRPr sz="232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81810" indent="-231591" algn="l" rtl="0" eaLnBrk="1" fontAlgn="base" hangingPunct="1">
        <a:spcBef>
          <a:spcPct val="20000"/>
        </a:spcBef>
        <a:spcAft>
          <a:spcPct val="0"/>
        </a:spcAft>
        <a:buChar char="»"/>
        <a:defRPr sz="232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938651" indent="-231591" algn="l" rtl="0" eaLnBrk="1" fontAlgn="base" hangingPunct="1">
        <a:spcBef>
          <a:spcPct val="20000"/>
        </a:spcBef>
        <a:spcAft>
          <a:spcPct val="0"/>
        </a:spcAft>
        <a:buChar char="»"/>
        <a:defRPr sz="232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367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838" algn="l" defTabSz="91367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678" algn="l" defTabSz="91367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516" algn="l" defTabSz="91367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7357" algn="l" defTabSz="91367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4195" algn="l" defTabSz="91367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1033" algn="l" defTabSz="91367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872" algn="l" defTabSz="91367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4711" algn="l" defTabSz="91367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404284" y="246063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48" tIns="121948" rIns="121948" bIns="609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  <p:custDataLst>
              <p:tags r:id="rId11"/>
            </p:custDataLst>
          </p:nvPr>
        </p:nvSpPr>
        <p:spPr bwMode="auto">
          <a:xfrm>
            <a:off x="404284" y="1219201"/>
            <a:ext cx="10972800" cy="46593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48" tIns="60974" rIns="121948" bIns="609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pic>
        <p:nvPicPr>
          <p:cNvPr id="6" name="Banner">
            <a:extLst>
              <a:ext uri="{FF2B5EF4-FFF2-40B4-BE49-F238E27FC236}">
                <a16:creationId xmlns:a16="http://schemas.microsoft.com/office/drawing/2014/main" id="{D0189D7F-8821-2445-B67B-7559A392144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6008"/>
            <a:ext cx="12192000" cy="20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935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600" r:id="rId1"/>
    <p:sldLayoutId id="2147485601" r:id="rId2"/>
    <p:sldLayoutId id="2147485602" r:id="rId3"/>
    <p:sldLayoutId id="2147485603" r:id="rId4"/>
    <p:sldLayoutId id="2147485604" r:id="rId5"/>
    <p:sldLayoutId id="2147485605" r:id="rId6"/>
    <p:sldLayoutId id="2147485606" r:id="rId7"/>
    <p:sldLayoutId id="2147485607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i="0" u="none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067" algn="ctr" rtl="0" eaLnBrk="1" fontAlgn="base" hangingPunct="1">
        <a:spcBef>
          <a:spcPct val="0"/>
        </a:spcBef>
        <a:spcAft>
          <a:spcPct val="0"/>
        </a:spcAft>
        <a:defRPr sz="4273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135" algn="ctr" rtl="0" eaLnBrk="1" fontAlgn="base" hangingPunct="1">
        <a:spcBef>
          <a:spcPct val="0"/>
        </a:spcBef>
        <a:spcAft>
          <a:spcPct val="0"/>
        </a:spcAft>
        <a:defRPr sz="4273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202" algn="ctr" rtl="0" eaLnBrk="1" fontAlgn="base" hangingPunct="1">
        <a:spcBef>
          <a:spcPct val="0"/>
        </a:spcBef>
        <a:spcAft>
          <a:spcPct val="0"/>
        </a:spcAft>
        <a:defRPr sz="4273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271" algn="ctr" rtl="0" eaLnBrk="1" fontAlgn="base" hangingPunct="1">
        <a:spcBef>
          <a:spcPct val="0"/>
        </a:spcBef>
        <a:spcAft>
          <a:spcPct val="0"/>
        </a:spcAft>
        <a:defRPr sz="4273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1313" indent="-341313" algn="l" rtl="0" eaLnBrk="1" fontAlgn="base" hangingPunct="1">
        <a:spcBef>
          <a:spcPts val="1800"/>
        </a:spcBef>
        <a:spcAft>
          <a:spcPct val="0"/>
        </a:spcAft>
        <a:buChar char="•"/>
        <a:defRPr sz="40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87400" indent="-330200" algn="l" rtl="0" eaLnBrk="1" fontAlgn="base" hangingPunct="1">
        <a:spcBef>
          <a:spcPts val="450"/>
        </a:spcBef>
        <a:spcAft>
          <a:spcPct val="0"/>
        </a:spcAft>
        <a:buChar char="–"/>
        <a:defRPr sz="3200" b="0" i="0" u="none">
          <a:solidFill>
            <a:schemeClr val="bg2">
              <a:lumMod val="75000"/>
            </a:schemeClr>
          </a:solidFill>
          <a:latin typeface="+mn-lt"/>
        </a:defRPr>
      </a:lvl2pPr>
      <a:lvl3pPr marL="1195388" indent="-292100" algn="l" rtl="0" eaLnBrk="1" fontAlgn="base" hangingPunct="1">
        <a:spcBef>
          <a:spcPts val="450"/>
        </a:spcBef>
        <a:spcAft>
          <a:spcPct val="0"/>
        </a:spcAft>
        <a:buChar char="•"/>
        <a:defRPr sz="2700">
          <a:solidFill>
            <a:schemeClr val="bg2"/>
          </a:solidFill>
          <a:latin typeface="+mn-lt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111375" indent="-230188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69418" indent="-231707" algn="l" rtl="0" eaLnBrk="1" fontAlgn="base" hangingPunct="1">
        <a:spcBef>
          <a:spcPct val="20000"/>
        </a:spcBef>
        <a:spcAft>
          <a:spcPct val="0"/>
        </a:spcAft>
        <a:buChar char="»"/>
        <a:defRPr sz="232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026486" indent="-231707" algn="l" rtl="0" eaLnBrk="1" fontAlgn="base" hangingPunct="1">
        <a:spcBef>
          <a:spcPct val="20000"/>
        </a:spcBef>
        <a:spcAft>
          <a:spcPct val="0"/>
        </a:spcAft>
        <a:buChar char="»"/>
        <a:defRPr sz="232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83552" indent="-231707" algn="l" rtl="0" eaLnBrk="1" fontAlgn="base" hangingPunct="1">
        <a:spcBef>
          <a:spcPct val="20000"/>
        </a:spcBef>
        <a:spcAft>
          <a:spcPct val="0"/>
        </a:spcAft>
        <a:buChar char="»"/>
        <a:defRPr sz="232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940621" indent="-231707" algn="l" rtl="0" eaLnBrk="1" fontAlgn="base" hangingPunct="1">
        <a:spcBef>
          <a:spcPct val="20000"/>
        </a:spcBef>
        <a:spcAft>
          <a:spcPct val="0"/>
        </a:spcAft>
        <a:buChar char="»"/>
        <a:defRPr sz="232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13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7" algn="l" defTabSz="91413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35" algn="l" defTabSz="91413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2" algn="l" defTabSz="91413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1" algn="l" defTabSz="91413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38" algn="l" defTabSz="91413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404" algn="l" defTabSz="91413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72" algn="l" defTabSz="91413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39" algn="l" defTabSz="91413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1"/>
            <a:ext cx="10972800" cy="490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9" name="Picture 9" descr="Dairy Science PP RGB horz.eps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717" y="6265804"/>
            <a:ext cx="1476565" cy="548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dairy team logo - color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53800" y="6129866"/>
            <a:ext cx="689510" cy="68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AE2D1D-E3E5-314B-ABA1-FC7B3BC05E0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63523"/>
            <a:ext cx="1881283" cy="44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49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09" r:id="rId1"/>
    <p:sldLayoutId id="2147485610" r:id="rId2"/>
    <p:sldLayoutId id="2147485611" r:id="rId3"/>
    <p:sldLayoutId id="2147485612" r:id="rId4"/>
    <p:sldLayoutId id="2147485613" r:id="rId5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i="0">
          <a:solidFill>
            <a:srgbClr val="C00000"/>
          </a:solidFill>
          <a:latin typeface="Arial" charset="0"/>
          <a:ea typeface="Arial" charset="0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ts val="2400"/>
        </a:spcBef>
        <a:spcAft>
          <a:spcPct val="0"/>
        </a:spcAft>
        <a:buSzPct val="90000"/>
        <a:buFont typeface="Arial" charset="0"/>
        <a:buChar char="•"/>
        <a:defRPr sz="3600" b="0" i="0">
          <a:solidFill>
            <a:srgbClr val="003365"/>
          </a:solidFill>
          <a:latin typeface="Arial" charset="0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Char char="–"/>
        <a:defRPr sz="3200" b="0" i="0">
          <a:solidFill>
            <a:srgbClr val="C25310"/>
          </a:solidFill>
          <a:latin typeface="Arial" charset="0"/>
          <a:ea typeface="Arial" charset="0"/>
          <a:cs typeface="Arial" charset="0"/>
        </a:defRPr>
      </a:lvl2pPr>
      <a:lvl3pPr marL="1143000" indent="-228600" algn="l" rtl="0" eaLnBrk="0" fontAlgn="base" hangingPunct="0">
        <a:spcBef>
          <a:spcPts val="600"/>
        </a:spcBef>
        <a:spcAft>
          <a:spcPct val="0"/>
        </a:spcAft>
        <a:buFont typeface="Wingdings" charset="2"/>
        <a:buChar char="§"/>
        <a:defRPr sz="2800" b="0" i="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Char char="–"/>
        <a:defRPr sz="2400" b="0" i="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Char char="»"/>
        <a:defRPr sz="2400" b="0" i="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342900" y="228600"/>
            <a:ext cx="115062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48" tIns="121948" rIns="121948" bIns="609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342900" y="1219201"/>
            <a:ext cx="11506200" cy="495631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48" tIns="60974" rIns="121948" bIns="609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Forth Level</a:t>
            </a:r>
          </a:p>
        </p:txBody>
      </p:sp>
      <p:pic>
        <p:nvPicPr>
          <p:cNvPr id="3" name="Banner">
            <a:extLst>
              <a:ext uri="{FF2B5EF4-FFF2-40B4-BE49-F238E27FC236}">
                <a16:creationId xmlns:a16="http://schemas.microsoft.com/office/drawing/2014/main" id="{3498053D-CC73-CA40-AF6A-D6ACE477F28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6005"/>
            <a:ext cx="12192000" cy="20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8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15" r:id="rId1"/>
    <p:sldLayoutId id="2147485616" r:id="rId2"/>
    <p:sldLayoutId id="2147485617" r:id="rId3"/>
    <p:sldLayoutId id="2147485618" r:id="rId4"/>
    <p:sldLayoutId id="2147485619" r:id="rId5"/>
    <p:sldLayoutId id="2147485620" r:id="rId6"/>
    <p:sldLayoutId id="2147485621" r:id="rId7"/>
    <p:sldLayoutId id="2147485622" r:id="rId8"/>
    <p:sldLayoutId id="2147485623" r:id="rId9"/>
    <p:sldLayoutId id="2147485624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i="0" u="none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067" algn="ctr" rtl="0" eaLnBrk="1" fontAlgn="base" hangingPunct="1">
        <a:spcBef>
          <a:spcPct val="0"/>
        </a:spcBef>
        <a:spcAft>
          <a:spcPct val="0"/>
        </a:spcAft>
        <a:defRPr sz="4273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135" algn="ctr" rtl="0" eaLnBrk="1" fontAlgn="base" hangingPunct="1">
        <a:spcBef>
          <a:spcPct val="0"/>
        </a:spcBef>
        <a:spcAft>
          <a:spcPct val="0"/>
        </a:spcAft>
        <a:defRPr sz="4273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202" algn="ctr" rtl="0" eaLnBrk="1" fontAlgn="base" hangingPunct="1">
        <a:spcBef>
          <a:spcPct val="0"/>
        </a:spcBef>
        <a:spcAft>
          <a:spcPct val="0"/>
        </a:spcAft>
        <a:defRPr sz="4273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271" algn="ctr" rtl="0" eaLnBrk="1" fontAlgn="base" hangingPunct="1">
        <a:spcBef>
          <a:spcPct val="0"/>
        </a:spcBef>
        <a:spcAft>
          <a:spcPct val="0"/>
        </a:spcAft>
        <a:defRPr sz="4273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1313" indent="-341313" algn="l" rtl="0" eaLnBrk="1" fontAlgn="base" hangingPunct="1">
        <a:spcBef>
          <a:spcPts val="1800"/>
        </a:spcBef>
        <a:spcAft>
          <a:spcPct val="0"/>
        </a:spcAft>
        <a:buChar char="•"/>
        <a:defRPr sz="4000">
          <a:solidFill>
            <a:schemeClr val="tx2"/>
          </a:solidFill>
          <a:latin typeface="+mn-lt"/>
          <a:ea typeface="+mn-ea"/>
          <a:cs typeface="+mn-cs"/>
        </a:defRPr>
      </a:lvl1pPr>
      <a:lvl2pPr marL="787400" indent="-330200" algn="l" rtl="0" eaLnBrk="1" fontAlgn="base" hangingPunct="1">
        <a:spcBef>
          <a:spcPts val="450"/>
        </a:spcBef>
        <a:spcAft>
          <a:spcPct val="0"/>
        </a:spcAft>
        <a:buChar char="–"/>
        <a:defRPr sz="3600" b="0" i="0" u="none">
          <a:solidFill>
            <a:schemeClr val="tx2">
              <a:lumMod val="90000"/>
              <a:lumOff val="10000"/>
            </a:schemeClr>
          </a:solidFill>
          <a:latin typeface="+mn-lt"/>
        </a:defRPr>
      </a:lvl2pPr>
      <a:lvl3pPr marL="1195388" indent="-292100" algn="l" rtl="0" eaLnBrk="1" fontAlgn="base" hangingPunct="1">
        <a:spcBef>
          <a:spcPts val="450"/>
        </a:spcBef>
        <a:spcAft>
          <a:spcPct val="0"/>
        </a:spcAft>
        <a:buChar char="•"/>
        <a:defRPr sz="3200">
          <a:solidFill>
            <a:schemeClr val="bg2">
              <a:lumMod val="50000"/>
            </a:schemeClr>
          </a:solidFill>
          <a:latin typeface="+mn-lt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chemeClr val="tx2">
              <a:lumMod val="50000"/>
            </a:schemeClr>
          </a:solidFill>
          <a:effectLst/>
          <a:latin typeface="+mn-lt"/>
        </a:defRPr>
      </a:lvl4pPr>
      <a:lvl5pPr marL="2111375" indent="-230188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69418" indent="-231707" algn="l" rtl="0" eaLnBrk="1" fontAlgn="base" hangingPunct="1">
        <a:spcBef>
          <a:spcPct val="20000"/>
        </a:spcBef>
        <a:spcAft>
          <a:spcPct val="0"/>
        </a:spcAft>
        <a:buChar char="»"/>
        <a:defRPr sz="232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026486" indent="-231707" algn="l" rtl="0" eaLnBrk="1" fontAlgn="base" hangingPunct="1">
        <a:spcBef>
          <a:spcPct val="20000"/>
        </a:spcBef>
        <a:spcAft>
          <a:spcPct val="0"/>
        </a:spcAft>
        <a:buChar char="»"/>
        <a:defRPr sz="232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83552" indent="-231707" algn="l" rtl="0" eaLnBrk="1" fontAlgn="base" hangingPunct="1">
        <a:spcBef>
          <a:spcPct val="20000"/>
        </a:spcBef>
        <a:spcAft>
          <a:spcPct val="0"/>
        </a:spcAft>
        <a:buChar char="»"/>
        <a:defRPr sz="232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940621" indent="-231707" algn="l" rtl="0" eaLnBrk="1" fontAlgn="base" hangingPunct="1">
        <a:spcBef>
          <a:spcPct val="20000"/>
        </a:spcBef>
        <a:spcAft>
          <a:spcPct val="0"/>
        </a:spcAft>
        <a:buChar char="»"/>
        <a:defRPr sz="232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13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7" algn="l" defTabSz="91413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35" algn="l" defTabSz="91413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2" algn="l" defTabSz="91413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1" algn="l" defTabSz="91413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38" algn="l" defTabSz="91413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404" algn="l" defTabSz="91413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72" algn="l" defTabSz="91413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39" algn="l" defTabSz="91413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44">
          <p15:clr>
            <a:srgbClr val="F26B43"/>
          </p15:clr>
        </p15:guide>
        <p15:guide id="2" orient="horz" pos="4200">
          <p15:clr>
            <a:srgbClr val="F26B43"/>
          </p15:clr>
        </p15:guide>
        <p15:guide id="3" pos="216">
          <p15:clr>
            <a:srgbClr val="F26B43"/>
          </p15:clr>
        </p15:guide>
        <p15:guide id="4" pos="7464">
          <p15:clr>
            <a:srgbClr val="F26B43"/>
          </p15:clr>
        </p15:guide>
        <p15:guide id="5" pos="38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342900" y="228600"/>
            <a:ext cx="115062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48" tIns="121948" rIns="121948" bIns="609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342900" y="1219201"/>
            <a:ext cx="11506200" cy="495631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48" tIns="60974" rIns="121948" bIns="609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Forth Level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0" y="6568705"/>
            <a:ext cx="12192000" cy="213095"/>
            <a:chOff x="0" y="5573700"/>
            <a:chExt cx="12192000" cy="213095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2159" y="5573700"/>
              <a:ext cx="1227682" cy="213095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auto">
            <a:xfrm>
              <a:off x="6888480" y="5635521"/>
              <a:ext cx="5303520" cy="89452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 rot="10800000">
              <a:off x="0" y="5635521"/>
              <a:ext cx="5303520" cy="89452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782598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642" r:id="rId1"/>
    <p:sldLayoutId id="2147485643" r:id="rId2"/>
    <p:sldLayoutId id="2147485644" r:id="rId3"/>
    <p:sldLayoutId id="2147485645" r:id="rId4"/>
    <p:sldLayoutId id="2147485646" r:id="rId5"/>
    <p:sldLayoutId id="2147485647" r:id="rId6"/>
    <p:sldLayoutId id="2147485648" r:id="rId7"/>
    <p:sldLayoutId id="2147485649" r:id="rId8"/>
    <p:sldLayoutId id="2147485650" r:id="rId9"/>
    <p:sldLayoutId id="2147485651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i="0" u="none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067" algn="ctr" rtl="0" eaLnBrk="1" fontAlgn="base" hangingPunct="1">
        <a:spcBef>
          <a:spcPct val="0"/>
        </a:spcBef>
        <a:spcAft>
          <a:spcPct val="0"/>
        </a:spcAft>
        <a:defRPr sz="4273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135" algn="ctr" rtl="0" eaLnBrk="1" fontAlgn="base" hangingPunct="1">
        <a:spcBef>
          <a:spcPct val="0"/>
        </a:spcBef>
        <a:spcAft>
          <a:spcPct val="0"/>
        </a:spcAft>
        <a:defRPr sz="4273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202" algn="ctr" rtl="0" eaLnBrk="1" fontAlgn="base" hangingPunct="1">
        <a:spcBef>
          <a:spcPct val="0"/>
        </a:spcBef>
        <a:spcAft>
          <a:spcPct val="0"/>
        </a:spcAft>
        <a:defRPr sz="4273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271" algn="ctr" rtl="0" eaLnBrk="1" fontAlgn="base" hangingPunct="1">
        <a:spcBef>
          <a:spcPct val="0"/>
        </a:spcBef>
        <a:spcAft>
          <a:spcPct val="0"/>
        </a:spcAft>
        <a:defRPr sz="4273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1313" indent="-341313" algn="l" rtl="0" eaLnBrk="1" fontAlgn="base" hangingPunct="1">
        <a:spcBef>
          <a:spcPts val="1800"/>
        </a:spcBef>
        <a:spcAft>
          <a:spcPct val="0"/>
        </a:spcAft>
        <a:buChar char="•"/>
        <a:defRPr sz="40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87400" indent="-330200" algn="l" rtl="0" eaLnBrk="1" fontAlgn="base" hangingPunct="1">
        <a:spcBef>
          <a:spcPts val="450"/>
        </a:spcBef>
        <a:spcAft>
          <a:spcPct val="0"/>
        </a:spcAft>
        <a:buChar char="–"/>
        <a:defRPr sz="3600" b="0" i="0" u="none">
          <a:solidFill>
            <a:schemeClr val="tx2">
              <a:lumMod val="10000"/>
            </a:schemeClr>
          </a:solidFill>
          <a:latin typeface="+mn-lt"/>
        </a:defRPr>
      </a:lvl2pPr>
      <a:lvl3pPr marL="1195388" indent="-292100" algn="l" rtl="0" eaLnBrk="1" fontAlgn="base" hangingPunct="1">
        <a:spcBef>
          <a:spcPts val="450"/>
        </a:spcBef>
        <a:spcAft>
          <a:spcPct val="0"/>
        </a:spcAft>
        <a:buChar char="•"/>
        <a:defRPr sz="3200">
          <a:solidFill>
            <a:schemeClr val="tx2">
              <a:lumMod val="25000"/>
            </a:schemeClr>
          </a:solidFill>
          <a:latin typeface="+mn-lt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chemeClr val="tx2">
              <a:lumMod val="50000"/>
            </a:schemeClr>
          </a:solidFill>
          <a:effectLst/>
          <a:latin typeface="+mn-lt"/>
        </a:defRPr>
      </a:lvl4pPr>
      <a:lvl5pPr marL="2111375" indent="-230188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69418" indent="-231707" algn="l" rtl="0" eaLnBrk="1" fontAlgn="base" hangingPunct="1">
        <a:spcBef>
          <a:spcPct val="20000"/>
        </a:spcBef>
        <a:spcAft>
          <a:spcPct val="0"/>
        </a:spcAft>
        <a:buChar char="»"/>
        <a:defRPr sz="232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026486" indent="-231707" algn="l" rtl="0" eaLnBrk="1" fontAlgn="base" hangingPunct="1">
        <a:spcBef>
          <a:spcPct val="20000"/>
        </a:spcBef>
        <a:spcAft>
          <a:spcPct val="0"/>
        </a:spcAft>
        <a:buChar char="»"/>
        <a:defRPr sz="232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83552" indent="-231707" algn="l" rtl="0" eaLnBrk="1" fontAlgn="base" hangingPunct="1">
        <a:spcBef>
          <a:spcPct val="20000"/>
        </a:spcBef>
        <a:spcAft>
          <a:spcPct val="0"/>
        </a:spcAft>
        <a:buChar char="»"/>
        <a:defRPr sz="232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940621" indent="-231707" algn="l" rtl="0" eaLnBrk="1" fontAlgn="base" hangingPunct="1">
        <a:spcBef>
          <a:spcPct val="20000"/>
        </a:spcBef>
        <a:spcAft>
          <a:spcPct val="0"/>
        </a:spcAft>
        <a:buChar char="»"/>
        <a:defRPr sz="232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13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7" algn="l" defTabSz="91413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35" algn="l" defTabSz="91413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2" algn="l" defTabSz="91413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1" algn="l" defTabSz="91413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38" algn="l" defTabSz="91413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404" algn="l" defTabSz="91413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72" algn="l" defTabSz="91413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39" algn="l" defTabSz="91413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44">
          <p15:clr>
            <a:srgbClr val="F26B43"/>
          </p15:clr>
        </p15:guide>
        <p15:guide id="2" orient="horz" pos="4272">
          <p15:clr>
            <a:srgbClr val="F26B43"/>
          </p15:clr>
        </p15:guide>
        <p15:guide id="3" pos="216">
          <p15:clr>
            <a:srgbClr val="F26B43"/>
          </p15:clr>
        </p15:guide>
        <p15:guide id="4" pos="7464">
          <p15:clr>
            <a:srgbClr val="F26B43"/>
          </p15:clr>
        </p15:guide>
        <p15:guide id="5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11811000" cy="1143000"/>
          </a:xfrm>
        </p:spPr>
        <p:txBody>
          <a:bodyPr/>
          <a:lstStyle/>
          <a:p>
            <a:pPr algn="ctr"/>
            <a:r>
              <a:rPr lang="en-US" dirty="0"/>
              <a:t>Making A Farm Visit </a:t>
            </a:r>
            <a:br>
              <a:rPr lang="en-US" dirty="0"/>
            </a:br>
            <a:r>
              <a:rPr lang="en-US" dirty="0"/>
              <a:t>Hints and Strategies</a:t>
            </a:r>
            <a:br>
              <a:rPr lang="en-US" dirty="0"/>
            </a:br>
            <a:r>
              <a:rPr lang="en-US" sz="3600" dirty="0">
                <a:solidFill>
                  <a:srgbClr val="7030A0"/>
                </a:solidFill>
              </a:rPr>
              <a:t>2019 Midwest Regional Dairy Challenge</a:t>
            </a:r>
            <a:br>
              <a:rPr lang="en-US" sz="3600" dirty="0">
                <a:solidFill>
                  <a:srgbClr val="7030A0"/>
                </a:solidFill>
              </a:rPr>
            </a:br>
            <a:r>
              <a:rPr lang="en-US" sz="3600" dirty="0">
                <a:solidFill>
                  <a:srgbClr val="7030A0"/>
                </a:solidFill>
              </a:rPr>
              <a:t>HCC, IL  February 14, 2019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00600"/>
            <a:ext cx="8229600" cy="1066800"/>
          </a:xfrm>
        </p:spPr>
        <p:txBody>
          <a:bodyPr/>
          <a:lstStyle/>
          <a:p>
            <a:r>
              <a:rPr lang="en-US" sz="3600" b="1" dirty="0"/>
              <a:t>Mike Hutjens</a:t>
            </a:r>
          </a:p>
          <a:p>
            <a:r>
              <a:rPr lang="en-US" sz="3200" b="1" dirty="0"/>
              <a:t>Professor of Animal Sciences Emeritus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7243FF-5C2C-5A47-8EEC-7B1EE5D94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008" y="0"/>
            <a:ext cx="6401851" cy="654808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63AE1E-1DF5-2445-870E-2646D623D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1" y="228600"/>
            <a:ext cx="5600699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Cost Comparison Summary</a:t>
            </a:r>
            <a:br>
              <a:rPr lang="en-US" sz="2800" dirty="0"/>
            </a:br>
            <a:r>
              <a:rPr lang="en-US" sz="2800" dirty="0"/>
              <a:t>(Cost per cwt)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880997-46D9-A747-9A63-535C72CCC0A8}"/>
              </a:ext>
            </a:extLst>
          </p:cNvPr>
          <p:cNvSpPr/>
          <p:nvPr/>
        </p:nvSpPr>
        <p:spPr>
          <a:xfrm>
            <a:off x="342901" y="5791200"/>
            <a:ext cx="5996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California: Cost of Milk Production 2016 Annual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California Department of Food and Agriculture</a:t>
            </a:r>
          </a:p>
        </p:txBody>
      </p:sp>
    </p:spTree>
    <p:extLst>
      <p:ext uri="{BB962C8B-B14F-4D97-AF65-F5344CB8AC3E}">
        <p14:creationId xmlns:p14="http://schemas.microsoft.com/office/powerpoint/2010/main" val="354351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 Data and Evaluate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Summarized data with evaluated (milk fat levels are low or </a:t>
            </a:r>
            <a:r>
              <a:rPr lang="en-US" sz="3200" b="1" dirty="0">
                <a:solidFill>
                  <a:srgbClr val="FF0000"/>
                </a:solidFill>
              </a:rPr>
              <a:t>3.6% vs 3.8% Holstein breed average</a:t>
            </a:r>
            <a:r>
              <a:rPr lang="en-US" sz="3200" dirty="0"/>
              <a:t>)</a:t>
            </a:r>
          </a:p>
          <a:p>
            <a:r>
              <a:rPr lang="en-US" sz="3200" dirty="0"/>
              <a:t>Consider frequency distributions (average manure score is 3.0 or </a:t>
            </a:r>
            <a:r>
              <a:rPr lang="en-US" sz="3200" b="1" dirty="0">
                <a:solidFill>
                  <a:srgbClr val="FF0000"/>
                </a:solidFill>
              </a:rPr>
              <a:t>30% score 3, 40% score 3, and 30% score 4 for the high pen)</a:t>
            </a:r>
            <a:endParaRPr lang="en-US" sz="3200" dirty="0"/>
          </a:p>
          <a:p>
            <a:r>
              <a:rPr lang="en-US" sz="3200" dirty="0"/>
              <a:t>Photos can be useful (</a:t>
            </a:r>
            <a:r>
              <a:rPr lang="en-US" sz="3200" b="1" dirty="0">
                <a:solidFill>
                  <a:srgbClr val="FF0000"/>
                </a:solidFill>
              </a:rPr>
              <a:t>heifers are heavy</a:t>
            </a:r>
            <a:r>
              <a:rPr lang="en-US" sz="3200" dirty="0"/>
              <a:t>)</a:t>
            </a:r>
          </a:p>
          <a:p>
            <a:r>
              <a:rPr lang="en-US" sz="3200" dirty="0"/>
              <a:t>Use research (</a:t>
            </a:r>
            <a:r>
              <a:rPr lang="en-US" sz="3200" b="1" dirty="0">
                <a:solidFill>
                  <a:srgbClr val="FF0000"/>
                </a:solidFill>
              </a:rPr>
              <a:t>based on U of WI, NRC-2001, and/or recommended by Mike Hutjens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00268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Jersey Cow copy-sm">
            <a:extLst>
              <a:ext uri="{FF2B5EF4-FFF2-40B4-BE49-F238E27FC236}">
                <a16:creationId xmlns:a16="http://schemas.microsoft.com/office/drawing/2014/main" id="{BE809C40-CE70-DE4D-AA7E-DF70C6917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528" y="600456"/>
            <a:ext cx="5692600" cy="627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Rectangle 3">
            <a:extLst>
              <a:ext uri="{FF2B5EF4-FFF2-40B4-BE49-F238E27FC236}">
                <a16:creationId xmlns:a16="http://schemas.microsoft.com/office/drawing/2014/main" id="{28D74786-028E-6C4F-A1ED-0D20F2D280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0"/>
            <a:ext cx="7620000" cy="17621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z="5400" dirty="0"/>
              <a:t>Feed Evaluation</a:t>
            </a:r>
            <a:br>
              <a:rPr lang="en-US" altLang="en-US" sz="4050" dirty="0"/>
            </a:br>
            <a:endParaRPr lang="en-US" altLang="en-US" sz="4050" dirty="0"/>
          </a:p>
        </p:txBody>
      </p:sp>
    </p:spTree>
    <p:extLst>
      <p:ext uri="{BB962C8B-B14F-4D97-AF65-F5344CB8AC3E}">
        <p14:creationId xmlns:p14="http://schemas.microsoft.com/office/powerpoint/2010/main" val="2845995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Rations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Nutrient profile (pounds or percent of MP, NDF, starch, DCAD….)</a:t>
            </a:r>
          </a:p>
          <a:p>
            <a:r>
              <a:rPr lang="en-US" dirty="0"/>
              <a:t>Dry cows vs. milk cows groups</a:t>
            </a:r>
          </a:p>
          <a:p>
            <a:r>
              <a:rPr lang="en-US" dirty="0"/>
              <a:t>Feed particle size</a:t>
            </a:r>
          </a:p>
          <a:p>
            <a:r>
              <a:rPr lang="en-US" dirty="0"/>
              <a:t>Forage quality and sources</a:t>
            </a:r>
          </a:p>
          <a:p>
            <a:r>
              <a:rPr lang="en-US" dirty="0"/>
              <a:t>Ingredient selection (palm oil, organic trace minerals, rumen protected, amino acids….)</a:t>
            </a:r>
          </a:p>
        </p:txBody>
      </p:sp>
    </p:spTree>
    <p:extLst>
      <p:ext uri="{BB962C8B-B14F-4D97-AF65-F5344CB8AC3E}">
        <p14:creationId xmlns:p14="http://schemas.microsoft.com/office/powerpoint/2010/main" val="430212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Feeding 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Evidence of sorting</a:t>
            </a:r>
          </a:p>
          <a:p>
            <a:r>
              <a:rPr lang="en-US" dirty="0"/>
              <a:t>Inches of feed bunk space per cow</a:t>
            </a:r>
          </a:p>
          <a:p>
            <a:r>
              <a:rPr lang="en-US" dirty="0"/>
              <a:t>Heat stress abatement</a:t>
            </a:r>
          </a:p>
          <a:p>
            <a:r>
              <a:rPr lang="en-US" dirty="0"/>
              <a:t>Feeding frequency</a:t>
            </a:r>
          </a:p>
          <a:p>
            <a:r>
              <a:rPr lang="en-US" dirty="0"/>
              <a:t>Pushing of feed</a:t>
            </a:r>
          </a:p>
          <a:p>
            <a:r>
              <a:rPr lang="en-US" dirty="0"/>
              <a:t>Feed weigh back (orts) and evaluation</a:t>
            </a:r>
          </a:p>
        </p:txBody>
      </p:sp>
    </p:spTree>
    <p:extLst>
      <p:ext uri="{BB962C8B-B14F-4D97-AF65-F5344CB8AC3E}">
        <p14:creationId xmlns:p14="http://schemas.microsoft.com/office/powerpoint/2010/main" val="1419712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Milk Fat and Milk Protein Relationship</a:t>
            </a:r>
            <a:br>
              <a:rPr lang="en-US" dirty="0"/>
            </a:br>
            <a:r>
              <a:rPr lang="en-US" sz="2800" dirty="0">
                <a:solidFill>
                  <a:schemeClr val="accent1"/>
                </a:solidFill>
              </a:rPr>
              <a:t>(Hoard’s Dairyman—August 2018)</a:t>
            </a:r>
            <a:endParaRPr lang="en-US" sz="2100" dirty="0">
              <a:solidFill>
                <a:schemeClr val="accent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178199"/>
              </p:ext>
            </p:extLst>
          </p:nvPr>
        </p:nvGraphicFramePr>
        <p:xfrm>
          <a:off x="635000" y="1676400"/>
          <a:ext cx="10667999" cy="454207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25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0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0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05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05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Fat </a:t>
                      </a:r>
                      <a:br>
                        <a:rPr lang="en-US" sz="3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</a:br>
                      <a:r>
                        <a:rPr lang="en-US" sz="3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%</a:t>
                      </a:r>
                      <a:endParaRPr lang="en-US" sz="3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Protein </a:t>
                      </a:r>
                      <a:br>
                        <a:rPr lang="en-US" sz="3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</a:br>
                      <a:r>
                        <a:rPr lang="en-US" sz="3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%</a:t>
                      </a:r>
                      <a:endParaRPr lang="en-US" sz="3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Protein </a:t>
                      </a:r>
                      <a:br>
                        <a:rPr lang="en-US" sz="3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</a:br>
                      <a:r>
                        <a:rPr lang="en-US" sz="3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vs Fat</a:t>
                      </a:r>
                      <a:endParaRPr lang="en-US" sz="3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Fat vs Protein</a:t>
                      </a:r>
                      <a:endParaRPr lang="en-US" sz="3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766"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u="none" strike="noStrike" dirty="0">
                          <a:effectLst/>
                          <a:latin typeface="+mn-lt"/>
                        </a:rPr>
                        <a:t>Ayrshire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</a:rPr>
                        <a:t>3.89</a:t>
                      </a:r>
                      <a:endParaRPr lang="en-US" sz="3200" b="0" i="0" u="none" strike="noStrike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  <a:latin typeface="+mn-lt"/>
                        </a:rPr>
                        <a:t>3.14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81%</a:t>
                      </a:r>
                      <a:endParaRPr lang="en-US" sz="3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1.23</a:t>
                      </a:r>
                      <a:endParaRPr lang="en-US" sz="3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766"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u="none" strike="noStrike" dirty="0">
                          <a:effectLst/>
                          <a:latin typeface="+mn-lt"/>
                        </a:rPr>
                        <a:t>Brown Swiss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</a:rPr>
                        <a:t>4.05</a:t>
                      </a:r>
                      <a:endParaRPr lang="en-US" sz="3200" b="0" i="0" u="none" strike="noStrike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  <a:latin typeface="+mn-lt"/>
                        </a:rPr>
                        <a:t>3.32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82%</a:t>
                      </a:r>
                      <a:endParaRPr lang="en-US" sz="3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1.22</a:t>
                      </a:r>
                      <a:endParaRPr lang="en-US" sz="3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766"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u="none" strike="noStrike" dirty="0">
                          <a:effectLst/>
                          <a:latin typeface="+mn-lt"/>
                        </a:rPr>
                        <a:t>Guernsey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</a:rPr>
                        <a:t>4.56</a:t>
                      </a:r>
                      <a:endParaRPr lang="en-US" sz="3200" b="0" i="0" u="none" strike="noStrike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  <a:latin typeface="+mn-lt"/>
                        </a:rPr>
                        <a:t>3.35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73%</a:t>
                      </a:r>
                      <a:endParaRPr lang="en-US" sz="3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1.36</a:t>
                      </a:r>
                      <a:endParaRPr lang="en-US" sz="3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766"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u="none" strike="noStrike" dirty="0">
                          <a:effectLst/>
                          <a:latin typeface="+mn-lt"/>
                        </a:rPr>
                        <a:t>Holstein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</a:rPr>
                        <a:t>3.81</a:t>
                      </a:r>
                      <a:endParaRPr lang="en-US" sz="3200" b="0" i="0" u="none" strike="noStrike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  <a:latin typeface="+mn-lt"/>
                        </a:rPr>
                        <a:t>3.06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80%</a:t>
                      </a:r>
                      <a:endParaRPr lang="en-US" sz="3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1.24</a:t>
                      </a:r>
                      <a:endParaRPr lang="en-US" sz="3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6766"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u="none" strike="noStrike" dirty="0">
                          <a:effectLst/>
                          <a:latin typeface="+mn-lt"/>
                        </a:rPr>
                        <a:t>Jersey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</a:rPr>
                        <a:t>4.89</a:t>
                      </a:r>
                      <a:endParaRPr lang="en-US" sz="3200" b="0" i="0" u="none" strike="noStrike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  <a:latin typeface="+mn-lt"/>
                        </a:rPr>
                        <a:t>3.70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en-US" sz="3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1.32</a:t>
                      </a:r>
                      <a:endParaRPr lang="en-US" sz="3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077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Pounds of Protein and Fat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783814"/>
              </p:ext>
            </p:extLst>
          </p:nvPr>
        </p:nvGraphicFramePr>
        <p:xfrm>
          <a:off x="635000" y="1295400"/>
          <a:ext cx="11023601" cy="49529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9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0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07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07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07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007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0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Breed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36576" marB="36576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RHA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36576" marB="36576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Milk/Day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36576" marB="36576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Fat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36576" marB="36576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Protein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36576" marB="36576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36576" marB="36576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333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u="none" strike="noStrike" dirty="0">
                          <a:effectLst/>
                          <a:latin typeface="+mn-lt"/>
                        </a:rPr>
                        <a:t>Ayrshire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36576" marB="36576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+mn-lt"/>
                        </a:rPr>
                        <a:t>18,886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36576" marB="36576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  <a:latin typeface="+mn-lt"/>
                        </a:rPr>
                        <a:t>50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548640" marT="36576" marB="36576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+mn-lt"/>
                        </a:rPr>
                        <a:t>1.97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36576" marB="36576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+mn-lt"/>
                        </a:rPr>
                        <a:t>1.61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36576" marB="36576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+mn-lt"/>
                        </a:rPr>
                        <a:t>3.6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36576" marB="36576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333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u="none" strike="noStrike" dirty="0">
                          <a:effectLst/>
                          <a:latin typeface="+mn-lt"/>
                        </a:rPr>
                        <a:t>Brown Swiss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36576" marB="36576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+mn-lt"/>
                        </a:rPr>
                        <a:t>22,509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36576" marB="36576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  <a:latin typeface="+mn-lt"/>
                        </a:rPr>
                        <a:t>62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548640" marT="36576" marB="36576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+mn-lt"/>
                        </a:rPr>
                        <a:t>2.46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36576" marB="36576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+mn-lt"/>
                        </a:rPr>
                        <a:t>2.04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36576" marB="36576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+mn-lt"/>
                        </a:rPr>
                        <a:t>4.5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36576" marB="36576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333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u="none" strike="noStrike" dirty="0">
                          <a:effectLst/>
                          <a:latin typeface="+mn-lt"/>
                        </a:rPr>
                        <a:t>Guernsey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36576" marB="36576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+mn-lt"/>
                        </a:rPr>
                        <a:t>16,229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36576" marB="36576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  <a:latin typeface="+mn-lt"/>
                        </a:rPr>
                        <a:t>45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548640" marT="36576" marB="36576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+mn-lt"/>
                        </a:rPr>
                        <a:t>2.02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36576" marB="36576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+mn-lt"/>
                        </a:rPr>
                        <a:t>1.47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36576" marB="36576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+mn-lt"/>
                        </a:rPr>
                        <a:t>3.5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36576" marB="36576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333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u="none" strike="noStrike" dirty="0">
                          <a:effectLst/>
                          <a:latin typeface="+mn-lt"/>
                        </a:rPr>
                        <a:t>Jersey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36576" marB="36576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+mn-lt"/>
                        </a:rPr>
                        <a:t>19,278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36576" marB="36576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  <a:latin typeface="+mn-lt"/>
                        </a:rPr>
                        <a:t>53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548640" marT="36576" marB="36576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+mn-lt"/>
                        </a:rPr>
                        <a:t>2.55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36576" marB="36576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+mn-lt"/>
                        </a:rPr>
                        <a:t>1.92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36576" marB="36576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+mn-lt"/>
                        </a:rPr>
                        <a:t>4.5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36576" marB="36576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333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u="none" strike="noStrike" dirty="0">
                          <a:effectLst/>
                          <a:latin typeface="+mn-lt"/>
                        </a:rPr>
                        <a:t>Holstein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36576" marB="36576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+mn-lt"/>
                        </a:rPr>
                        <a:t>25,476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36576" marB="36576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  <a:latin typeface="+mn-lt"/>
                        </a:rPr>
                        <a:t>70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548640" marT="36576" marB="36576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+mn-lt"/>
                        </a:rPr>
                        <a:t>2.61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36576" marB="36576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+mn-lt"/>
                        </a:rPr>
                        <a:t>2.24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36576" marB="36576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  <a:latin typeface="+mn-lt"/>
                        </a:rPr>
                        <a:t>4.9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36576" marB="36576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333">
                <a:tc rowSpan="3" gridSpan="2"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36576" marB="36576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36576" marB="36576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  <a:latin typeface="+mn-lt"/>
                        </a:rPr>
                        <a:t>80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548640" marT="36576" marB="36576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+mn-lt"/>
                        </a:rPr>
                        <a:t>2.98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36576" marB="36576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+mn-lt"/>
                        </a:rPr>
                        <a:t>2.42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36576" marB="36576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+mn-lt"/>
                        </a:rPr>
                        <a:t>5.4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36576" marB="36576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333">
                <a:tc gridSpan="2" vMerge="1"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36576" marB="36576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36576" marB="36576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  <a:latin typeface="+mn-lt"/>
                        </a:rPr>
                        <a:t>90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548640" marT="36576" marB="36576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+mn-lt"/>
                        </a:rPr>
                        <a:t>3.36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36576" marB="36576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+mn-lt"/>
                        </a:rPr>
                        <a:t>2.72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36576" marB="36576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  <a:latin typeface="+mn-lt"/>
                        </a:rPr>
                        <a:t>6.1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36576" marB="36576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333">
                <a:tc gridSpan="2" vMerge="1"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36576" marB="36576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36576" marB="36576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  <a:latin typeface="+mn-lt"/>
                        </a:rPr>
                        <a:t>100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548640" marT="36576" marB="36576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+mn-lt"/>
                        </a:rPr>
                        <a:t>3.73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36576" marB="36576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+mn-lt"/>
                        </a:rPr>
                        <a:t>3.02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36576" marB="36576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+mn-lt"/>
                        </a:rPr>
                        <a:t>6.8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36576" marB="36576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188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6A3705D1-AAAC-2444-B40A-B588AEB920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Forage Quality:  NDFD--48 Summary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5299" name="Group 3">
            <a:extLst>
              <a:ext uri="{FF2B5EF4-FFF2-40B4-BE49-F238E27FC236}">
                <a16:creationId xmlns:a16="http://schemas.microsoft.com/office/drawing/2014/main" id="{E1DFBCAC-5E64-CD4D-A8D8-9C1270088EFF}"/>
              </a:ext>
            </a:extLst>
          </p:cNvPr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1711525646"/>
              </p:ext>
            </p:extLst>
          </p:nvPr>
        </p:nvGraphicFramePr>
        <p:xfrm>
          <a:off x="1376947" y="1219200"/>
          <a:ext cx="8763000" cy="507628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576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6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0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45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Average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Range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53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Mixed Hay</a:t>
                      </a:r>
                    </a:p>
                  </a:txBody>
                  <a:tcPr marR="27432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47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32 - 62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53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Legume Hay</a:t>
                      </a:r>
                    </a:p>
                  </a:txBody>
                  <a:tcPr marR="27432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46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32 - 61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53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Grass Hay</a:t>
                      </a:r>
                    </a:p>
                  </a:txBody>
                  <a:tcPr marR="27432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55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38 - 73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453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Mixed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Haylage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R="27432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42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25 - 60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453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Legume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Haylage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R="27432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42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25 - 58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453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Grass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Haylage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R="27432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61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51 - 72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453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Corn Silage</a:t>
                      </a:r>
                    </a:p>
                  </a:txBody>
                  <a:tcPr marR="27432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60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48 - 71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28600"/>
            <a:ext cx="4261757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Legume </a:t>
            </a:r>
            <a:r>
              <a:rPr lang="en-US" dirty="0" err="1"/>
              <a:t>Haylage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24844"/>
              </p:ext>
            </p:extLst>
          </p:nvPr>
        </p:nvGraphicFramePr>
        <p:xfrm>
          <a:off x="3948545" y="293370"/>
          <a:ext cx="7374081" cy="610742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57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8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8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9802">
                <a:tc>
                  <a:txBody>
                    <a:bodyPr/>
                    <a:lstStyle/>
                    <a:p>
                      <a:pPr algn="ctr" fontAlgn="b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4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5yr </a:t>
                      </a:r>
                      <a:r>
                        <a:rPr lang="en-US" sz="2800" b="1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Avg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1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802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u="none" strike="noStrike" dirty="0">
                          <a:effectLst/>
                        </a:rPr>
                        <a:t>Moisture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>
                    <a:lnL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56.4%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4C1900"/>
                          </a:solidFill>
                          <a:effectLst/>
                          <a:latin typeface="Calibri" panose="020F0502020204030204" pitchFamily="34" charset="0"/>
                        </a:rPr>
                        <a:t>54.8%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802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u="none" strike="noStrike" dirty="0">
                          <a:effectLst/>
                        </a:rPr>
                        <a:t>CP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>
                    <a:lnL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20.6%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4C1900"/>
                          </a:solidFill>
                          <a:effectLst/>
                          <a:latin typeface="Calibri" panose="020F0502020204030204" pitchFamily="34" charset="0"/>
                        </a:rPr>
                        <a:t>20.9%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802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u="none" strike="noStrike" dirty="0">
                          <a:effectLst/>
                        </a:rPr>
                        <a:t>ADF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>
                    <a:lnL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33.8%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4C1900"/>
                          </a:solidFill>
                          <a:effectLst/>
                          <a:latin typeface="Calibri" panose="020F0502020204030204" pitchFamily="34" charset="0"/>
                        </a:rPr>
                        <a:t>34.3%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802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u="none" strike="noStrike" dirty="0" err="1">
                          <a:effectLst/>
                        </a:rPr>
                        <a:t>aNDF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>
                    <a:lnL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39.0%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4C1900"/>
                          </a:solidFill>
                          <a:effectLst/>
                          <a:latin typeface="Calibri" panose="020F0502020204030204" pitchFamily="34" charset="0"/>
                        </a:rPr>
                        <a:t>40.1%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802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u="none" strike="noStrike" dirty="0" err="1">
                          <a:effectLst/>
                        </a:rPr>
                        <a:t>aNDFom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>
                    <a:lnL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37.0%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4C1900"/>
                          </a:solidFill>
                          <a:effectLst/>
                          <a:latin typeface="Calibri" panose="020F0502020204030204" pitchFamily="34" charset="0"/>
                        </a:rPr>
                        <a:t>37.5%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802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u="none" strike="noStrike" dirty="0">
                          <a:effectLst/>
                        </a:rPr>
                        <a:t>Lignin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>
                    <a:lnL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7.71%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4C1900"/>
                          </a:solidFill>
                          <a:effectLst/>
                          <a:latin typeface="Calibri" panose="020F0502020204030204" pitchFamily="34" charset="0"/>
                        </a:rPr>
                        <a:t>7.94%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9802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u="none" strike="noStrike" dirty="0">
                          <a:effectLst/>
                        </a:rPr>
                        <a:t>uNDFom240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>
                    <a:lnL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17.2%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4C1900"/>
                          </a:solidFill>
                          <a:effectLst/>
                          <a:latin typeface="Calibri" panose="020F0502020204030204" pitchFamily="34" charset="0"/>
                        </a:rPr>
                        <a:t>17.6%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9802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u="none" strike="noStrike" dirty="0">
                          <a:effectLst/>
                        </a:rPr>
                        <a:t>NDFD30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>
                    <a:lnL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47.3%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4C1900"/>
                          </a:solidFill>
                          <a:effectLst/>
                          <a:latin typeface="Calibri" panose="020F0502020204030204" pitchFamily="34" charset="0"/>
                        </a:rPr>
                        <a:t>45.1%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9802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u="none" strike="noStrike" dirty="0">
                          <a:effectLst/>
                        </a:rPr>
                        <a:t>WSC (sugar)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>
                    <a:lnL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4.28%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4C1900"/>
                          </a:solidFill>
                          <a:effectLst/>
                          <a:latin typeface="Calibri" panose="020F0502020204030204" pitchFamily="34" charset="0"/>
                        </a:rPr>
                        <a:t>4.13%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9802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u="none" strike="noStrike" dirty="0">
                          <a:effectLst/>
                        </a:rPr>
                        <a:t>Ash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>
                    <a:lnL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11.3%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4C1900"/>
                          </a:solidFill>
                          <a:effectLst/>
                          <a:latin typeface="Calibri" panose="020F0502020204030204" pitchFamily="34" charset="0"/>
                        </a:rPr>
                        <a:t>11.4%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69802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u="none" strike="noStrike" dirty="0">
                          <a:effectLst/>
                        </a:rPr>
                        <a:t>RFQ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>
                    <a:lnL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157.3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4C1900"/>
                          </a:solidFill>
                          <a:effectLst/>
                          <a:latin typeface="Calibri" panose="020F0502020204030204" pitchFamily="34" charset="0"/>
                        </a:rPr>
                        <a:t>145.6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69802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u="none" strike="noStrike" dirty="0">
                          <a:effectLst/>
                        </a:rPr>
                        <a:t>Count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>
                    <a:lnL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2,920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4C1900"/>
                          </a:solidFill>
                          <a:effectLst/>
                          <a:latin typeface="Calibri" panose="020F0502020204030204" pitchFamily="34" charset="0"/>
                        </a:rPr>
                        <a:t>41,669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0" y="3798124"/>
            <a:ext cx="2726249" cy="163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90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6571D1-E23F-4A4D-A0F7-DF9C0F40A08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Corn Silage Fiber Values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0505EDE-5C51-DA41-8055-5AADEB38F4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818598"/>
              </p:ext>
            </p:extLst>
          </p:nvPr>
        </p:nvGraphicFramePr>
        <p:xfrm>
          <a:off x="876299" y="1066800"/>
          <a:ext cx="10439401" cy="5333999"/>
        </p:xfrm>
        <a:graphic>
          <a:graphicData uri="http://schemas.openxmlformats.org/drawingml/2006/table">
            <a:tbl>
              <a:tblPr/>
              <a:tblGrid>
                <a:gridCol w="249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0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0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08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08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4909">
                <a:tc gridSpan="4">
                  <a:txBody>
                    <a:bodyPr/>
                    <a:lstStyle/>
                    <a:p>
                      <a:pPr algn="ctr" fontAlgn="ctr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7" marR="9527" marT="950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Normal Range</a:t>
                      </a:r>
                    </a:p>
                  </a:txBody>
                  <a:tcPr marL="9527" marR="9527" marT="9500" marB="0" anchor="ctr">
                    <a:lnL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909">
                <a:tc gridSpan="2">
                  <a:txBody>
                    <a:bodyPr/>
                    <a:lstStyle/>
                    <a:p>
                      <a:pPr algn="ctr" fontAlgn="ctr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7" marR="9527" marT="950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Example</a:t>
                      </a:r>
                    </a:p>
                  </a:txBody>
                  <a:tcPr marL="9527" marR="9527" marT="9500" marB="0" anchor="ctr">
                    <a:lnL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Average</a:t>
                      </a:r>
                    </a:p>
                  </a:txBody>
                  <a:tcPr marL="9527" marR="9527" marT="950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Low</a:t>
                      </a:r>
                    </a:p>
                  </a:txBody>
                  <a:tcPr marL="9527" marR="9527" marT="9500" marB="0" anchor="ctr">
                    <a:lnL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High</a:t>
                      </a:r>
                    </a:p>
                  </a:txBody>
                  <a:tcPr marL="9527" marR="9527" marT="950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909"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1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ADF</a:t>
                      </a:r>
                    </a:p>
                  </a:txBody>
                  <a:tcPr marL="9527" marR="146715" marT="9500" marB="0" anchor="ctr">
                    <a:lnL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mr-IN" sz="28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%DM</a:t>
                      </a:r>
                    </a:p>
                  </a:txBody>
                  <a:tcPr marL="9527" marR="9527" marT="950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24.68</a:t>
                      </a:r>
                    </a:p>
                  </a:txBody>
                  <a:tcPr marL="9527" marR="9527" marT="9500" marB="0" anchor="ctr">
                    <a:lnL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24.66</a:t>
                      </a:r>
                    </a:p>
                  </a:txBody>
                  <a:tcPr marL="9527" marR="9527" marT="950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17.06</a:t>
                      </a:r>
                    </a:p>
                  </a:txBody>
                  <a:tcPr marL="9527" marR="9527" marT="9500" marB="0" anchor="ctr">
                    <a:lnL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0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32.26</a:t>
                      </a:r>
                    </a:p>
                  </a:txBody>
                  <a:tcPr marL="9527" marR="9527" marT="950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909"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1" i="0" u="none" strike="noStrike" dirty="0" err="1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aNDF</a:t>
                      </a:r>
                      <a:endParaRPr lang="en-US" sz="2800" b="1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7" marR="146715" marT="9500" marB="0" anchor="ctr">
                    <a:lnL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mr-IN" sz="2800" b="0" i="0" u="none" strike="noStrike" dirty="0">
                        <a:solidFill>
                          <a:schemeClr val="bg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38.85</a:t>
                      </a:r>
                    </a:p>
                  </a:txBody>
                  <a:tcPr marL="9527" marR="9527" marT="9500" marB="0" anchor="ctr">
                    <a:lnL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28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41.00</a:t>
                      </a:r>
                    </a:p>
                  </a:txBody>
                  <a:tcPr marL="9527" marR="9527" marT="950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28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30.08</a:t>
                      </a:r>
                    </a:p>
                  </a:txBody>
                  <a:tcPr marL="9527" marR="9527" marT="9500" marB="0" anchor="ctr">
                    <a:lnL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28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51.92</a:t>
                      </a:r>
                    </a:p>
                  </a:txBody>
                  <a:tcPr marL="9527" marR="9527" marT="950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909"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1" i="0" u="none" strike="noStrike" dirty="0" err="1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aNDFom</a:t>
                      </a:r>
                      <a:endParaRPr lang="en-US" sz="28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9527" marR="146715" marT="9500" marB="0" anchor="ctr">
                    <a:lnL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mr-IN" sz="2800" b="0" i="0" u="none" strike="noStrike" dirty="0">
                        <a:solidFill>
                          <a:schemeClr val="bg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37.90 +</a:t>
                      </a:r>
                    </a:p>
                  </a:txBody>
                  <a:tcPr marL="9527" marR="9527" marT="9500" marB="0" anchor="ctr">
                    <a:lnL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28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40.10</a:t>
                      </a:r>
                    </a:p>
                  </a:txBody>
                  <a:tcPr marL="9527" marR="9527" marT="950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29.71</a:t>
                      </a:r>
                    </a:p>
                  </a:txBody>
                  <a:tcPr marL="9527" marR="9527" marT="9500" marB="0" anchor="ctr">
                    <a:lnL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28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50.76</a:t>
                      </a:r>
                    </a:p>
                  </a:txBody>
                  <a:tcPr marL="9527" marR="9527" marT="950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909"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NDFD30</a:t>
                      </a:r>
                    </a:p>
                  </a:txBody>
                  <a:tcPr marL="9527" marR="146715" marT="9500" marB="0" anchor="ctr">
                    <a:lnL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%NDF</a:t>
                      </a:r>
                    </a:p>
                  </a:txBody>
                  <a:tcPr marL="9527" marR="9527" marT="950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51.93 -</a:t>
                      </a:r>
                    </a:p>
                  </a:txBody>
                  <a:tcPr marL="9527" marR="9527" marT="9500" marB="0" anchor="ctr">
                    <a:lnL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53.87</a:t>
                      </a:r>
                    </a:p>
                  </a:txBody>
                  <a:tcPr marL="9527" marR="9527" marT="950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43.57</a:t>
                      </a:r>
                    </a:p>
                  </a:txBody>
                  <a:tcPr marL="9527" marR="9527" marT="9500" marB="0" anchor="ctr">
                    <a:lnL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64.17</a:t>
                      </a:r>
                    </a:p>
                  </a:txBody>
                  <a:tcPr marL="9527" marR="9527" marT="950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4909">
                <a:tc>
                  <a:txBody>
                    <a:bodyPr/>
                    <a:lstStyle/>
                    <a:p>
                      <a:pPr algn="r" fontAlgn="ctr"/>
                      <a:r>
                        <a:rPr lang="de-DE" sz="2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NDFD120</a:t>
                      </a:r>
                    </a:p>
                  </a:txBody>
                  <a:tcPr marL="9527" marR="146715" marT="9500" marB="0" anchor="ctr">
                    <a:lnL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2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61.58</a:t>
                      </a:r>
                    </a:p>
                  </a:txBody>
                  <a:tcPr marL="9527" marR="9527" marT="9500" marB="0" anchor="ctr">
                    <a:lnL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71.54</a:t>
                      </a:r>
                    </a:p>
                  </a:txBody>
                  <a:tcPr marL="9527" marR="9527" marT="950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62.62</a:t>
                      </a:r>
                    </a:p>
                  </a:txBody>
                  <a:tcPr marL="9527" marR="9527" marT="9500" marB="0" anchor="ctr">
                    <a:lnL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80.34</a:t>
                      </a:r>
                    </a:p>
                  </a:txBody>
                  <a:tcPr marL="9527" marR="9527" marT="950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4909">
                <a:tc>
                  <a:txBody>
                    <a:bodyPr/>
                    <a:lstStyle/>
                    <a:p>
                      <a:pPr algn="r" fontAlgn="ctr"/>
                      <a:r>
                        <a:rPr lang="de-DE" sz="2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NDFD240</a:t>
                      </a:r>
                    </a:p>
                  </a:txBody>
                  <a:tcPr marL="9527" marR="146715" marT="9500" marB="0" anchor="ctr">
                    <a:lnL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2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65.83</a:t>
                      </a:r>
                    </a:p>
                  </a:txBody>
                  <a:tcPr marL="9527" marR="9527" marT="9500" marB="0" anchor="ctr">
                    <a:lnL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73.90</a:t>
                      </a:r>
                    </a:p>
                  </a:txBody>
                  <a:tcPr marL="9527" marR="9527" marT="950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65.70</a:t>
                      </a:r>
                    </a:p>
                  </a:txBody>
                  <a:tcPr marL="9527" marR="9527" marT="9500" marB="0" anchor="ctr">
                    <a:lnL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83.20</a:t>
                      </a:r>
                    </a:p>
                  </a:txBody>
                  <a:tcPr marL="9527" marR="9527" marT="950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4909"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uNDFom30</a:t>
                      </a:r>
                    </a:p>
                  </a:txBody>
                  <a:tcPr marL="9527" marR="146715" marT="9500" marB="0" anchor="ctr">
                    <a:lnL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mr-IN" sz="28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%DM</a:t>
                      </a:r>
                    </a:p>
                  </a:txBody>
                  <a:tcPr marL="9527" marR="9527" marT="950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18.22</a:t>
                      </a:r>
                    </a:p>
                  </a:txBody>
                  <a:tcPr marL="9527" marR="9527" marT="9500" marB="0" anchor="ctr">
                    <a:lnL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18.20</a:t>
                      </a:r>
                    </a:p>
                  </a:txBody>
                  <a:tcPr marL="9527" marR="9527" marT="950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13.30</a:t>
                      </a:r>
                    </a:p>
                  </a:txBody>
                  <a:tcPr marL="9527" marR="9527" marT="9500" marB="0" anchor="ctr">
                    <a:lnL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23.30</a:t>
                      </a:r>
                    </a:p>
                  </a:txBody>
                  <a:tcPr marL="9527" marR="9527" marT="950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4909"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uNDFom120</a:t>
                      </a:r>
                    </a:p>
                  </a:txBody>
                  <a:tcPr marL="9527" marR="146715" marT="9500" marB="0" anchor="ctr">
                    <a:lnL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mr-IN" sz="28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14.56</a:t>
                      </a:r>
                      <a:r>
                        <a:rPr lang="en-US" sz="28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 -</a:t>
                      </a:r>
                      <a:endParaRPr lang="hr-HR" sz="28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7" marR="9527" marT="9500" marB="0" anchor="ctr">
                    <a:lnL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28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11.45</a:t>
                      </a:r>
                    </a:p>
                  </a:txBody>
                  <a:tcPr marL="9527" marR="9527" marT="950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28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7.02</a:t>
                      </a:r>
                    </a:p>
                  </a:txBody>
                  <a:tcPr marL="9527" marR="9527" marT="9500" marB="0" anchor="ctr">
                    <a:lnL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28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15.78</a:t>
                      </a:r>
                    </a:p>
                  </a:txBody>
                  <a:tcPr marL="9527" marR="9527" marT="950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4909"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uNDFom240</a:t>
                      </a:r>
                    </a:p>
                  </a:txBody>
                  <a:tcPr marL="9527" marR="146715" marT="9500" marB="0" anchor="ctr">
                    <a:lnL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mr-IN" sz="28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12.95</a:t>
                      </a:r>
                      <a:r>
                        <a:rPr lang="en-US" sz="28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 -</a:t>
                      </a:r>
                      <a:endParaRPr lang="hr-HR" sz="28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7" marR="9527" marT="9500" marB="0" anchor="ctr">
                    <a:lnL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28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10.50</a:t>
                      </a:r>
                    </a:p>
                  </a:txBody>
                  <a:tcPr marL="9527" marR="9527" marT="950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6.00</a:t>
                      </a:r>
                    </a:p>
                  </a:txBody>
                  <a:tcPr marL="9527" marR="9527" marT="9500" marB="0" anchor="ctr">
                    <a:lnL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14.90</a:t>
                      </a:r>
                    </a:p>
                  </a:txBody>
                  <a:tcPr marL="9527" marR="9527" marT="950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Today’s Changing Economics</a:t>
            </a:r>
            <a:br>
              <a:rPr lang="en-US"/>
            </a:b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847171" y="1086332"/>
            <a:ext cx="5084393" cy="4645815"/>
            <a:chOff x="3847171" y="1086332"/>
            <a:chExt cx="5084393" cy="46458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66" t="1997" r="1340" b="886"/>
            <a:stretch/>
          </p:blipFill>
          <p:spPr>
            <a:xfrm>
              <a:off x="3953163" y="1086332"/>
              <a:ext cx="4978401" cy="3796146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847171" y="4778040"/>
              <a:ext cx="350333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7E086">
                      <a:lumMod val="1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Cull cows at </a:t>
              </a:r>
              <a:b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7E086">
                      <a:lumMod val="1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7E086">
                      <a:lumMod val="1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40 to 62 ¢/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7E086">
                      <a:lumMod val="1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lb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E086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144031" y="2491828"/>
            <a:ext cx="3844321" cy="3394208"/>
            <a:chOff x="8144031" y="2491828"/>
            <a:chExt cx="3844321" cy="339420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6120" y="2491828"/>
              <a:ext cx="2872100" cy="23906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8144031" y="4778040"/>
              <a:ext cx="3844321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C211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Bull calves worth $50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C211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Heifer calves are lower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519" y="1013075"/>
            <a:ext cx="2198035" cy="38694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27708" y="4778040"/>
            <a:ext cx="446048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E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Close up heifers 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E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E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&lt; $1,200+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E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Wisconsin costs to raise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E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E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heifer is $2,000</a:t>
            </a:r>
          </a:p>
        </p:txBody>
      </p:sp>
    </p:spTree>
    <p:extLst>
      <p:ext uri="{BB962C8B-B14F-4D97-AF65-F5344CB8AC3E}">
        <p14:creationId xmlns:p14="http://schemas.microsoft.com/office/powerpoint/2010/main" val="239583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900" y="138113"/>
            <a:ext cx="8521700" cy="1143000"/>
          </a:xfrm>
        </p:spPr>
        <p:txBody>
          <a:bodyPr/>
          <a:lstStyle/>
          <a:p>
            <a:pPr>
              <a:defRPr/>
            </a:pPr>
            <a:r>
              <a:rPr lang="en-US" sz="6000" dirty="0"/>
              <a:t> Feed Efficiency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81114"/>
            <a:ext cx="10591800" cy="5045075"/>
          </a:xfrm>
        </p:spPr>
        <p:txBody>
          <a:bodyPr/>
          <a:lstStyle/>
          <a:p>
            <a:pPr lvl="1">
              <a:lnSpc>
                <a:spcPct val="80000"/>
              </a:lnSpc>
              <a:spcBef>
                <a:spcPct val="10000"/>
              </a:spcBef>
              <a:buFontTx/>
              <a:buNone/>
              <a:defRPr/>
            </a:pPr>
            <a:r>
              <a:rPr lang="en-US" sz="2900" b="1" dirty="0"/>
              <a:t>Feed Efficiency:    Pounds of 3.5%fat corrected milk divided by pounds of DM </a:t>
            </a:r>
            <a:r>
              <a:rPr lang="en-US" sz="2900" b="1" i="1" u="sng" dirty="0"/>
              <a:t>consumed</a:t>
            </a:r>
            <a:br>
              <a:rPr lang="en-US" sz="2900" b="1" i="1" u="sng" dirty="0"/>
            </a:br>
            <a:endParaRPr lang="en-US" sz="2900" b="1" i="1" u="sng" dirty="0"/>
          </a:p>
          <a:p>
            <a:pPr>
              <a:lnSpc>
                <a:spcPct val="80000"/>
              </a:lnSpc>
              <a:spcBef>
                <a:spcPct val="10000"/>
              </a:spcBef>
              <a:buFontTx/>
              <a:buNone/>
              <a:defRPr/>
            </a:pPr>
            <a:r>
              <a:rPr lang="en-US" sz="2900" b="1" dirty="0"/>
              <a:t>			High group, mature cows 	&gt; 1.7       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Tx/>
              <a:buNone/>
              <a:defRPr/>
            </a:pPr>
            <a:r>
              <a:rPr lang="en-US" sz="2900" b="1" dirty="0"/>
              <a:t>			High group, 1</a:t>
            </a:r>
            <a:r>
              <a:rPr lang="en-US" sz="2900" b="1" baseline="30000" dirty="0"/>
              <a:t>st</a:t>
            </a:r>
            <a:r>
              <a:rPr lang="en-US" sz="2900" b="1" dirty="0"/>
              <a:t> lactation   	&gt; 1.6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Tx/>
              <a:buNone/>
              <a:defRPr/>
            </a:pPr>
            <a:r>
              <a:rPr lang="en-US" sz="2900" b="1" dirty="0"/>
              <a:t>			Low group, all cows	  	&gt; 1.2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Tx/>
              <a:buNone/>
              <a:defRPr/>
            </a:pPr>
            <a:r>
              <a:rPr lang="en-US" sz="2900" b="1" dirty="0"/>
              <a:t>			One group TMR herds	&gt; 1.5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Tx/>
              <a:buNone/>
              <a:defRPr/>
            </a:pPr>
            <a:r>
              <a:rPr lang="en-US" sz="2900" b="1" dirty="0"/>
              <a:t>			Fresh cows (&lt; 21 days)	&lt; 1.5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Tx/>
              <a:buNone/>
              <a:defRPr/>
            </a:pPr>
            <a:r>
              <a:rPr lang="en-US" sz="2900" b="1" dirty="0"/>
              <a:t>			Concern  				&lt; 1.3</a:t>
            </a:r>
            <a:br>
              <a:rPr lang="en-US" sz="2900" b="1" dirty="0"/>
            </a:br>
            <a:endParaRPr lang="en-US" sz="2900" b="1" dirty="0"/>
          </a:p>
          <a:p>
            <a:pPr>
              <a:lnSpc>
                <a:spcPct val="80000"/>
              </a:lnSpc>
              <a:spcBef>
                <a:spcPct val="10000"/>
              </a:spcBef>
              <a:buFontTx/>
              <a:buNone/>
              <a:defRPr/>
            </a:pPr>
            <a:r>
              <a:rPr lang="en-US" sz="2900" b="1" dirty="0">
                <a:solidFill>
                  <a:schemeClr val="tx2"/>
                </a:solidFill>
              </a:rPr>
              <a:t>     Example: </a:t>
            </a:r>
            <a:r>
              <a:rPr lang="en-US" sz="2900" b="1" dirty="0"/>
              <a:t>75 pounds</a:t>
            </a:r>
            <a:r>
              <a:rPr lang="en-US" sz="2900" b="1" dirty="0">
                <a:solidFill>
                  <a:schemeClr val="tx2"/>
                </a:solidFill>
              </a:rPr>
              <a:t> milk / 50 pounds DMI = 1.5</a:t>
            </a:r>
            <a:br>
              <a:rPr lang="en-US" sz="2900" b="1" dirty="0">
                <a:solidFill>
                  <a:schemeClr val="tx2"/>
                </a:solidFill>
              </a:rPr>
            </a:br>
            <a:endParaRPr lang="en-US" sz="29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spcBef>
                <a:spcPct val="10000"/>
              </a:spcBef>
              <a:buFontTx/>
              <a:buNone/>
              <a:defRPr/>
            </a:pPr>
            <a:r>
              <a:rPr lang="en-US" sz="2900" b="1" dirty="0">
                <a:solidFill>
                  <a:schemeClr val="tx2"/>
                </a:solidFill>
              </a:rPr>
              <a:t>     </a:t>
            </a:r>
            <a:r>
              <a:rPr lang="en-US" sz="2400" b="1" dirty="0">
                <a:solidFill>
                  <a:schemeClr val="tx2"/>
                </a:solidFill>
              </a:rPr>
              <a:t>3.5% FCM = (0.4324 x </a:t>
            </a:r>
            <a:r>
              <a:rPr lang="en-US" sz="2400" b="1" dirty="0"/>
              <a:t>lbs.</a:t>
            </a:r>
            <a:r>
              <a:rPr lang="en-US" sz="2400" b="1" dirty="0">
                <a:solidFill>
                  <a:schemeClr val="tx2"/>
                </a:solidFill>
              </a:rPr>
              <a:t> of milk)   +  (16.216 x </a:t>
            </a:r>
            <a:r>
              <a:rPr lang="en-US" sz="2400" b="1" dirty="0" err="1"/>
              <a:t>lbs</a:t>
            </a:r>
            <a:r>
              <a:rPr lang="en-US" sz="2400" b="1" dirty="0">
                <a:solidFill>
                  <a:schemeClr val="tx2"/>
                </a:solidFill>
              </a:rPr>
              <a:t> of milk fat)</a:t>
            </a:r>
          </a:p>
        </p:txBody>
      </p:sp>
    </p:spTree>
    <p:extLst>
      <p:ext uri="{BB962C8B-B14F-4D97-AF65-F5344CB8AC3E}">
        <p14:creationId xmlns:p14="http://schemas.microsoft.com/office/powerpoint/2010/main" val="1258661978"/>
      </p:ext>
    </p:extLst>
  </p:cSld>
  <p:clrMapOvr>
    <a:masterClrMapping/>
  </p:clrMapOvr>
  <p:transition>
    <p:spli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11468100" cy="1143000"/>
          </a:xfrm>
        </p:spPr>
        <p:txBody>
          <a:bodyPr/>
          <a:lstStyle/>
          <a:p>
            <a:pPr>
              <a:defRPr/>
            </a:pPr>
            <a:r>
              <a:rPr lang="en-US" sz="4800" dirty="0"/>
              <a:t>Milk Yield Targets </a:t>
            </a:r>
            <a:r>
              <a:rPr lang="en-US" sz="3600" dirty="0"/>
              <a:t>(Ohio State University)</a:t>
            </a:r>
            <a:br>
              <a:rPr lang="en-US" sz="48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063488"/>
            <a:ext cx="6629400" cy="4956312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800" b="1" dirty="0"/>
              <a:t>Milk Yield (lb)		Feed efficiency</a:t>
            </a:r>
          </a:p>
          <a:p>
            <a:pPr>
              <a:buFontTx/>
              <a:buNone/>
              <a:defRPr/>
            </a:pPr>
            <a:r>
              <a:rPr lang="en-US" sz="2800" b="1" dirty="0"/>
              <a:t>		55				1.25</a:t>
            </a:r>
          </a:p>
          <a:p>
            <a:pPr>
              <a:buFontTx/>
              <a:buNone/>
              <a:defRPr/>
            </a:pPr>
            <a:r>
              <a:rPr lang="en-US" sz="2800" b="1" dirty="0"/>
              <a:t>		60				1.32</a:t>
            </a:r>
          </a:p>
          <a:p>
            <a:pPr>
              <a:buFontTx/>
              <a:buNone/>
              <a:defRPr/>
            </a:pPr>
            <a:r>
              <a:rPr lang="en-US" sz="2800" b="1" dirty="0"/>
              <a:t>		65				1.38</a:t>
            </a:r>
          </a:p>
          <a:p>
            <a:pPr>
              <a:buFontTx/>
              <a:buNone/>
              <a:defRPr/>
            </a:pPr>
            <a:r>
              <a:rPr lang="en-US" sz="2800" b="1" dirty="0"/>
              <a:t>		70				1.44</a:t>
            </a:r>
          </a:p>
          <a:p>
            <a:pPr>
              <a:buFontTx/>
              <a:buNone/>
              <a:defRPr/>
            </a:pPr>
            <a:r>
              <a:rPr lang="en-US" sz="2800" b="1" dirty="0"/>
              <a:t>		75				1.49</a:t>
            </a:r>
          </a:p>
          <a:p>
            <a:pPr lvl="1">
              <a:buFontTx/>
              <a:buNone/>
              <a:defRPr/>
            </a:pPr>
            <a:r>
              <a:rPr lang="en-US" sz="2400" b="1" dirty="0"/>
              <a:t>		80				1.54</a:t>
            </a:r>
          </a:p>
          <a:p>
            <a:pPr>
              <a:buFontTx/>
              <a:buNone/>
              <a:defRPr/>
            </a:pPr>
            <a:r>
              <a:rPr lang="en-US" sz="2800" b="1" dirty="0"/>
              <a:t>		85				1.58</a:t>
            </a:r>
          </a:p>
          <a:p>
            <a:pPr>
              <a:buFontTx/>
              <a:buNone/>
              <a:defRPr/>
            </a:pPr>
            <a:r>
              <a:rPr lang="en-US" sz="2800" dirty="0"/>
              <a:t>		</a:t>
            </a:r>
            <a:r>
              <a:rPr lang="en-US" sz="2800" b="1" dirty="0"/>
              <a:t>90				1.63</a:t>
            </a:r>
          </a:p>
        </p:txBody>
      </p:sp>
    </p:spTree>
    <p:extLst>
      <p:ext uri="{BB962C8B-B14F-4D97-AF65-F5344CB8AC3E}">
        <p14:creationId xmlns:p14="http://schemas.microsoft.com/office/powerpoint/2010/main" val="3977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F7BD94-D2AB-CF49-A282-F6B1789CE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Milk Yield Targets (Ohio State University)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3503460-004F-E64A-BA64-5E990B9658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8293345"/>
              </p:ext>
            </p:extLst>
          </p:nvPr>
        </p:nvGraphicFramePr>
        <p:xfrm>
          <a:off x="-228600" y="1143000"/>
          <a:ext cx="121920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3D22DE5-CAA9-CC47-A796-1DB13675C846}"/>
              </a:ext>
            </a:extLst>
          </p:cNvPr>
          <p:cNvSpPr txBox="1"/>
          <p:nvPr/>
        </p:nvSpPr>
        <p:spPr>
          <a:xfrm rot="16200000">
            <a:off x="-1612900" y="335789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n-lt"/>
              </a:rPr>
              <a:t>Feed efficiency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FB2202-E74B-F54D-8D64-E61796D092C6}"/>
              </a:ext>
            </a:extLst>
          </p:cNvPr>
          <p:cNvSpPr txBox="1"/>
          <p:nvPr/>
        </p:nvSpPr>
        <p:spPr>
          <a:xfrm>
            <a:off x="2209800" y="6096000"/>
            <a:ext cx="937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Milk Yield (</a:t>
            </a:r>
            <a:r>
              <a:rPr lang="en-US" sz="2400" b="1" dirty="0" err="1">
                <a:latin typeface="+mn-lt"/>
              </a:rPr>
              <a:t>lb</a:t>
            </a:r>
            <a:r>
              <a:rPr lang="en-US" sz="2400" b="1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48100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Shrink?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2"/>
            <a:ext cx="6248400" cy="4956312"/>
          </a:xfrm>
        </p:spPr>
        <p:txBody>
          <a:bodyPr/>
          <a:lstStyle/>
          <a:p>
            <a:pPr>
              <a:spcBef>
                <a:spcPts val="3600"/>
              </a:spcBef>
            </a:pPr>
            <a:r>
              <a:rPr lang="en-US" dirty="0"/>
              <a:t>The quantity of feed fed that the cow doesn’t eat</a:t>
            </a:r>
          </a:p>
          <a:p>
            <a:pPr>
              <a:spcBef>
                <a:spcPts val="3600"/>
              </a:spcBef>
            </a:pPr>
            <a:r>
              <a:rPr lang="en-US" dirty="0"/>
              <a:t>Varies from 1 to &gt; 20% of available feed</a:t>
            </a:r>
          </a:p>
          <a:p>
            <a:pPr>
              <a:spcBef>
                <a:spcPts val="3600"/>
              </a:spcBef>
            </a:pPr>
            <a:r>
              <a:rPr lang="en-US" dirty="0"/>
              <a:t>Cost 10 cents to 15 cents per cow per day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BB270D-9033-7B45-84FC-F1CF59CC1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300" y="-4800"/>
            <a:ext cx="45847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48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Shrink Areas of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bg2"/>
                </a:solidFill>
              </a:rPr>
              <a:t>Forage management</a:t>
            </a:r>
          </a:p>
          <a:p>
            <a:r>
              <a:rPr lang="en-US" sz="3600" dirty="0">
                <a:solidFill>
                  <a:schemeClr val="bg2"/>
                </a:solidFill>
              </a:rPr>
              <a:t>Pre-blending concentrates</a:t>
            </a:r>
          </a:p>
          <a:p>
            <a:r>
              <a:rPr lang="en-US" sz="3600" dirty="0">
                <a:solidFill>
                  <a:schemeClr val="bg2"/>
                </a:solidFill>
              </a:rPr>
              <a:t>Weigh backs</a:t>
            </a:r>
          </a:p>
          <a:p>
            <a:r>
              <a:rPr lang="en-US" sz="3600" dirty="0"/>
              <a:t>Reducing feed variation</a:t>
            </a:r>
          </a:p>
          <a:p>
            <a:r>
              <a:rPr lang="en-US" sz="3600" dirty="0"/>
              <a:t>TMR mixing strategies (precision blending)</a:t>
            </a:r>
          </a:p>
          <a:p>
            <a:r>
              <a:rPr lang="en-US" sz="3600" dirty="0"/>
              <a:t>Storage (bags, vertical storage, </a:t>
            </a:r>
            <a:r>
              <a:rPr lang="en-US" sz="3600" dirty="0" err="1"/>
              <a:t>etc</a:t>
            </a:r>
            <a:r>
              <a:rPr lang="en-US" sz="3600" dirty="0"/>
              <a:t>)</a:t>
            </a:r>
          </a:p>
          <a:p>
            <a:r>
              <a:rPr lang="en-US" sz="3600" dirty="0"/>
              <a:t>Tracking inventory </a:t>
            </a:r>
          </a:p>
        </p:txBody>
      </p:sp>
    </p:spTree>
    <p:extLst>
      <p:ext uri="{BB962C8B-B14F-4D97-AF65-F5344CB8AC3E}">
        <p14:creationId xmlns:p14="http://schemas.microsoft.com/office/powerpoint/2010/main" val="2739230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242CBCFB-DC4E-A444-B1C6-DBA0437448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000" dirty="0"/>
              <a:t>Physically effective fiber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AD44DD52-D71D-5D45-B84A-587552E64C0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35000" y="1397000"/>
            <a:ext cx="11557000" cy="41148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cs typeface="Times New Roman" pitchFamily="18" charset="0"/>
              </a:rPr>
              <a:t>Providing 3 pounds of feed particles over ¾ inch or 19 cm (6% Penn State top box)</a:t>
            </a:r>
          </a:p>
          <a:p>
            <a:pPr>
              <a:defRPr/>
            </a:pPr>
            <a:r>
              <a:rPr lang="en-US" sz="3200" b="1" dirty="0">
                <a:cs typeface="Times New Roman" pitchFamily="18" charset="0"/>
              </a:rPr>
              <a:t>550 to 600 minutes of cud-chewing  </a:t>
            </a:r>
            <a:br>
              <a:rPr lang="en-US" sz="3200" b="1" dirty="0">
                <a:cs typeface="Times New Roman" pitchFamily="18" charset="0"/>
              </a:rPr>
            </a:br>
            <a:r>
              <a:rPr lang="en-US" sz="3200" b="1" dirty="0">
                <a:solidFill>
                  <a:schemeClr val="accent1"/>
                </a:solidFill>
                <a:cs typeface="Times New Roman" pitchFamily="18" charset="0"/>
              </a:rPr>
              <a:t>(&gt;450 minutes/cow on rumination collar) </a:t>
            </a:r>
          </a:p>
          <a:p>
            <a:pPr>
              <a:defRPr/>
            </a:pPr>
            <a:r>
              <a:rPr lang="en-US" sz="3200" b="1" dirty="0">
                <a:cs typeface="Times New Roman" pitchFamily="18" charset="0"/>
              </a:rPr>
              <a:t>50 to 75% of cows at rest should be cud-chewing </a:t>
            </a:r>
          </a:p>
          <a:p>
            <a:pPr>
              <a:defRPr/>
            </a:pPr>
            <a:r>
              <a:rPr lang="en-US" sz="3200" b="1" dirty="0">
                <a:cs typeface="Times New Roman" pitchFamily="18" charset="0"/>
              </a:rPr>
              <a:t> &gt; 50 chews per bolus of feed.</a:t>
            </a:r>
          </a:p>
          <a:p>
            <a:pPr marL="0" indent="0">
              <a:buNone/>
              <a:defRPr/>
            </a:pPr>
            <a:r>
              <a:rPr lang="en-US" sz="3200" b="1" dirty="0">
                <a:solidFill>
                  <a:schemeClr val="accent1"/>
                </a:solidFill>
                <a:cs typeface="Times New Roman" pitchFamily="18" charset="0"/>
              </a:rPr>
              <a:t>Result:  Rumen pH should be over 6.0 and </a:t>
            </a:r>
          </a:p>
          <a:p>
            <a:pPr marL="0" indent="0">
              <a:buNone/>
              <a:defRPr/>
            </a:pPr>
            <a:r>
              <a:rPr lang="en-US" sz="3200" b="1" dirty="0">
                <a:solidFill>
                  <a:schemeClr val="accent1"/>
                </a:solidFill>
                <a:cs typeface="Times New Roman" pitchFamily="18" charset="0"/>
              </a:rPr>
              <a:t>&gt; 2.2 parts acetate : one part propionate</a:t>
            </a:r>
            <a:br>
              <a:rPr lang="en-US" sz="3200" b="1" dirty="0">
                <a:cs typeface="Times New Roman" pitchFamily="18" charset="0"/>
              </a:rPr>
            </a:br>
            <a:br>
              <a:rPr lang="en-US" sz="3200" b="1" dirty="0">
                <a:cs typeface="Times New Roman" pitchFamily="18" charset="0"/>
              </a:rPr>
            </a:br>
            <a:endParaRPr lang="en-US" sz="3200" b="1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PSB-all3-Mike">
            <a:extLst>
              <a:ext uri="{FF2B5EF4-FFF2-40B4-BE49-F238E27FC236}">
                <a16:creationId xmlns:a16="http://schemas.microsoft.com/office/drawing/2014/main" id="{04575573-D7FB-B643-9F55-98933EEDEC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05"/>
          <a:stretch/>
        </p:blipFill>
        <p:spPr bwMode="auto">
          <a:xfrm>
            <a:off x="1371600" y="168442"/>
            <a:ext cx="9448800" cy="6270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245533"/>
            <a:ext cx="11542184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Penn State Separator (Illinois)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4076700" y="5941367"/>
            <a:ext cx="3314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D6D6D1">
                    <a:lumMod val="1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* </a:t>
            </a:r>
            <a:r>
              <a:rPr lang="en-US" sz="3200" b="1" baseline="30000" dirty="0">
                <a:solidFill>
                  <a:srgbClr val="D6D6D1">
                    <a:lumMod val="1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3</a:t>
            </a:r>
            <a:r>
              <a:rPr lang="en-US" sz="3200" b="1" dirty="0">
                <a:solidFill>
                  <a:srgbClr val="D6D6D1">
                    <a:lumMod val="1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/</a:t>
            </a:r>
            <a:r>
              <a:rPr lang="en-US" sz="3200" b="1" baseline="-25000" dirty="0">
                <a:solidFill>
                  <a:srgbClr val="D6D6D1">
                    <a:lumMod val="1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4</a:t>
            </a:r>
            <a:r>
              <a:rPr lang="en-US" sz="3200" b="1" dirty="0">
                <a:solidFill>
                  <a:srgbClr val="D6D6D1">
                    <a:lumMod val="1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 TLC-Process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63190"/>
              </p:ext>
            </p:extLst>
          </p:nvPr>
        </p:nvGraphicFramePr>
        <p:xfrm>
          <a:off x="590550" y="2005781"/>
          <a:ext cx="8967789" cy="36576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3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3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3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31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3880">
                <a:tc rowSpan="2">
                  <a:txBody>
                    <a:bodyPr/>
                    <a:lstStyle/>
                    <a:p>
                      <a:pPr algn="l" fontAlgn="b"/>
                      <a:endParaRPr lang="en-US" sz="3600" b="1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95580" marR="195580" marT="91440"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% (as fed)</a:t>
                      </a:r>
                      <a:endParaRPr lang="en-US" sz="3600" b="1" i="0" u="none" strike="noStrike" dirty="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95580" marR="195580" marT="91440" marB="91440" anchor="b">
                    <a:lnL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3200" b="0" i="0" u="none" strike="noStrike" dirty="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95580" marR="195580" marT="91440" marB="91440" anchor="b">
                    <a:lnL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880">
                <a:tc vMerge="1"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Top</a:t>
                      </a:r>
                      <a:endParaRPr lang="en-US" sz="3600" b="1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95580" marR="195580" marT="91440" marB="91440" anchor="b">
                    <a:lnL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Middle</a:t>
                      </a:r>
                      <a:endParaRPr lang="en-US" sz="3600" b="1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95580" marR="195580" marT="91440" marB="91440" anchor="b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3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Bottom</a:t>
                      </a:r>
                      <a:endParaRPr lang="en-US" sz="3600" b="1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95580" marR="195580" marT="91440" marB="91440" anchor="b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TMR</a:t>
                      </a:r>
                      <a:endParaRPr lang="en-US" sz="3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95580" marR="195580" marT="91440" marB="91440" anchor="b">
                    <a:lnL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&lt;</a:t>
                      </a:r>
                      <a:r>
                        <a:rPr lang="en-US" sz="3600" b="1" i="0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5%</a:t>
                      </a:r>
                      <a:endParaRPr lang="en-US" sz="3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95580" marR="195580" marT="91440" marB="91440" anchor="b">
                    <a:lnL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&gt;50</a:t>
                      </a:r>
                      <a:endParaRPr lang="mr-IN" sz="3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95580" marR="195580" marT="91440" marB="91440" anchor="b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&lt;50</a:t>
                      </a:r>
                      <a:endParaRPr lang="mr-IN" sz="3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95580" marR="195580" marT="91440" marB="91440" anchor="b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1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Haylage</a:t>
                      </a:r>
                      <a:endParaRPr lang="en-US" sz="36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95580" marR="195580" marT="91440" marB="91440" anchor="b">
                    <a:lnL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&gt;</a:t>
                      </a:r>
                      <a:r>
                        <a:rPr lang="mr-IN" sz="36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20</a:t>
                      </a:r>
                      <a:endParaRPr lang="mr-IN" sz="36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95580" marR="195580" marT="91440" marB="91440" anchor="b">
                    <a:lnL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&gt;60</a:t>
                      </a:r>
                      <a:endParaRPr lang="mr-IN" sz="36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95580" marR="195580" marT="91440" marB="91440" anchor="b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&lt;25</a:t>
                      </a:r>
                      <a:endParaRPr lang="mr-IN" sz="36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95580" marR="195580" marT="91440" marB="91440" anchor="b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1" u="none" strike="noStrike" dirty="0"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Corn silage*</a:t>
                      </a:r>
                      <a:endParaRPr lang="en-US" sz="3600" b="1" i="0" u="none" strike="noStrike" dirty="0">
                        <a:solidFill>
                          <a:schemeClr val="bg2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95580" marR="195580" marT="91440" marB="91440" anchor="b">
                    <a:lnL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5 to 15</a:t>
                      </a:r>
                      <a:endParaRPr lang="en-US" sz="3600" b="1" i="0" u="none" strike="noStrike" dirty="0">
                        <a:solidFill>
                          <a:schemeClr val="bg2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95580" marR="195580" marT="91440" marB="91440" anchor="b">
                    <a:lnL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&gt;50</a:t>
                      </a:r>
                      <a:endParaRPr lang="mr-IN" sz="3600" b="1" i="0" u="none" strike="noStrike" dirty="0">
                        <a:solidFill>
                          <a:schemeClr val="bg2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95580" marR="195580" marT="91440" marB="91440" anchor="b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&lt;35</a:t>
                      </a:r>
                      <a:endParaRPr lang="mr-IN" sz="3600" b="1" i="0" u="none" strike="noStrike" dirty="0">
                        <a:solidFill>
                          <a:schemeClr val="bg2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95580" marR="195580" marT="91440" marB="91440" anchor="b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84564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245533"/>
            <a:ext cx="11542184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Penn State Separator / PA</a:t>
            </a:r>
            <a:br>
              <a:rPr lang="en-US" dirty="0"/>
            </a:br>
            <a:r>
              <a:rPr lang="en-US" sz="3600" dirty="0"/>
              <a:t>(3</a:t>
            </a:r>
            <a:r>
              <a:rPr lang="en-US" sz="3600" baseline="30000" dirty="0"/>
              <a:t>rd</a:t>
            </a:r>
            <a:r>
              <a:rPr lang="en-US" sz="3600" dirty="0"/>
              <a:t> box at 4.0 mm)</a:t>
            </a:r>
          </a:p>
        </p:txBody>
      </p:sp>
      <p:sp>
        <p:nvSpPr>
          <p:cNvPr id="5" name="Rectangle 4"/>
          <p:cNvSpPr/>
          <p:nvPr/>
        </p:nvSpPr>
        <p:spPr>
          <a:xfrm>
            <a:off x="4762500" y="5941367"/>
            <a:ext cx="266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D6D6D1">
                    <a:lumMod val="1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* </a:t>
            </a:r>
            <a:r>
              <a:rPr lang="en-US" sz="2400" baseline="30000" dirty="0">
                <a:solidFill>
                  <a:srgbClr val="D6D6D1">
                    <a:lumMod val="1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3</a:t>
            </a:r>
            <a:r>
              <a:rPr lang="en-US" sz="2400" dirty="0">
                <a:solidFill>
                  <a:srgbClr val="D6D6D1">
                    <a:lumMod val="1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/</a:t>
            </a:r>
            <a:r>
              <a:rPr lang="en-US" sz="2400" baseline="-25000" dirty="0">
                <a:solidFill>
                  <a:srgbClr val="D6D6D1">
                    <a:lumMod val="1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4</a:t>
            </a:r>
            <a:r>
              <a:rPr lang="en-US" sz="2400" dirty="0">
                <a:solidFill>
                  <a:srgbClr val="D6D6D1">
                    <a:lumMod val="1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 TLC-Process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578333"/>
              </p:ext>
            </p:extLst>
          </p:nvPr>
        </p:nvGraphicFramePr>
        <p:xfrm>
          <a:off x="590550" y="2005781"/>
          <a:ext cx="11010902" cy="36576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3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3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3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3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31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3880">
                <a:tc rowSpan="2">
                  <a:txBody>
                    <a:bodyPr/>
                    <a:lstStyle/>
                    <a:p>
                      <a:pPr algn="l" fontAlgn="b"/>
                      <a:endParaRPr lang="en-US" sz="3600" b="1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95580" marR="195580" marT="91440"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% (as fed)</a:t>
                      </a:r>
                      <a:endParaRPr lang="en-US" sz="3600" b="1" i="0" u="none" strike="noStrike" dirty="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95580" marR="195580" marT="91440" marB="91440" anchor="b">
                    <a:lnL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3200" b="0" i="0" u="none" strike="noStrike" dirty="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95580" marR="195580" marT="91440" marB="91440" anchor="b">
                    <a:lnL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880">
                <a:tc vMerge="1"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Top</a:t>
                      </a:r>
                      <a:endParaRPr lang="en-US" sz="3600" b="1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95580" marR="195580" marT="91440" marB="91440" anchor="b">
                    <a:lnL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r>
                        <a:rPr lang="en-US" sz="3600" b="1" u="none" strike="noStrike" baseline="300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nd</a:t>
                      </a:r>
                      <a:r>
                        <a:rPr lang="en-US" sz="3600" b="1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endParaRPr lang="en-US" sz="3600" b="1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95580" marR="195580" marT="91440" marB="91440" anchor="b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  <a:r>
                        <a:rPr lang="en-US" sz="3600" b="1" i="0" u="none" strike="noStrike" baseline="300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rd</a:t>
                      </a:r>
                      <a:r>
                        <a:rPr lang="en-US" sz="3600" b="1" i="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</a:p>
                  </a:txBody>
                  <a:tcPr marL="195580" marR="195580" marT="91440" marB="91440" anchor="b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3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Bottom</a:t>
                      </a:r>
                      <a:endParaRPr lang="en-US" sz="3600" b="1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95580" marR="195580" marT="91440" marB="91440" anchor="b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TMR</a:t>
                      </a:r>
                      <a:endParaRPr lang="en-US" sz="3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95580" marR="195580" marT="91440" marB="91440" anchor="b">
                    <a:lnL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&lt;</a:t>
                      </a:r>
                      <a:r>
                        <a:rPr lang="en-US" sz="3600" b="1" i="0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5</a:t>
                      </a:r>
                      <a:endParaRPr lang="en-US" sz="3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95580" marR="195580" marT="91440" marB="91440" anchor="b">
                    <a:lnL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&gt; 50</a:t>
                      </a:r>
                      <a:endParaRPr lang="mr-IN" sz="3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95580" marR="195580" marT="91440" marB="91440" anchor="b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&lt;3</a:t>
                      </a:r>
                      <a:r>
                        <a:rPr lang="mr-IN" sz="36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r>
                        <a:rPr lang="en-US" sz="36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endParaRPr lang="mr-IN" sz="3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95580" marR="195580" marT="91440" marB="91440" anchor="b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&lt;20</a:t>
                      </a:r>
                      <a:endParaRPr lang="mr-IN" sz="3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95580" marR="195580" marT="91440" marB="91440" anchor="b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1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Haylage</a:t>
                      </a:r>
                      <a:endParaRPr lang="en-US" sz="36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95580" marR="195580" marT="91440" marB="91440" anchor="b">
                    <a:lnL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10 to </a:t>
                      </a:r>
                      <a:r>
                        <a:rPr lang="mr-IN" sz="36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20</a:t>
                      </a:r>
                      <a:endParaRPr lang="mr-IN" sz="36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95580" marR="195580" marT="91440" marB="91440" anchor="b">
                    <a:lnL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  <a:r>
                        <a:rPr lang="mr-IN" sz="36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r>
                        <a:rPr lang="en-US" sz="36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to 75</a:t>
                      </a:r>
                      <a:endParaRPr lang="mr-IN" sz="36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95580" marR="195580" marT="91440" marB="91440" anchor="b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36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r>
                        <a:rPr lang="en-US" sz="36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 to 30</a:t>
                      </a:r>
                      <a:endParaRPr lang="mr-IN" sz="36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95580" marR="195580" marT="91440" marB="91440" anchor="b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&lt;5</a:t>
                      </a:r>
                      <a:endParaRPr lang="mr-IN" sz="36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95580" marR="195580" marT="91440" marB="91440" anchor="b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1" u="none" strike="noStrike" dirty="0"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Corn silage*</a:t>
                      </a:r>
                      <a:endParaRPr lang="en-US" sz="3600" b="1" i="0" u="none" strike="noStrike" dirty="0">
                        <a:solidFill>
                          <a:schemeClr val="bg2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95580" marR="195580" marT="91440" marB="91440" anchor="b">
                    <a:lnL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 to 8</a:t>
                      </a:r>
                      <a:endParaRPr lang="en-US" sz="3600" b="1" i="0" u="none" strike="noStrike" dirty="0">
                        <a:solidFill>
                          <a:schemeClr val="bg2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95580" marR="195580" marT="91440" marB="91440" anchor="b">
                    <a:lnL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40 to 60</a:t>
                      </a:r>
                      <a:endParaRPr lang="mr-IN" sz="3600" b="1" i="0" u="none" strike="noStrike" dirty="0">
                        <a:solidFill>
                          <a:schemeClr val="bg2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95580" marR="195580" marT="91440" marB="91440" anchor="b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3600" b="1" u="none" strike="noStrike" dirty="0"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  <a:r>
                        <a:rPr lang="en-US" sz="3600" b="1" u="none" strike="noStrike" dirty="0"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 to 40</a:t>
                      </a:r>
                      <a:endParaRPr lang="mr-IN" sz="3600" b="1" i="0" u="none" strike="noStrike" dirty="0">
                        <a:solidFill>
                          <a:schemeClr val="bg2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95580" marR="195580" marT="91440" marB="91440" anchor="b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&lt;5</a:t>
                      </a:r>
                      <a:endParaRPr lang="mr-IN" sz="3600" b="1" i="0" u="none" strike="noStrike" dirty="0">
                        <a:solidFill>
                          <a:schemeClr val="bg2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95580" marR="195580" marT="91440" marB="91440" anchor="b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241259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6DE36-5503-E844-860A-E59D4FACE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Processing Score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ADDD291-8FC6-204F-A4C7-080AA091AED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68799338"/>
              </p:ext>
            </p:extLst>
          </p:nvPr>
        </p:nvGraphicFramePr>
        <p:xfrm>
          <a:off x="838200" y="1270000"/>
          <a:ext cx="9321800" cy="485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012" name="Rectangle 4">
            <a:extLst>
              <a:ext uri="{FF2B5EF4-FFF2-40B4-BE49-F238E27FC236}">
                <a16:creationId xmlns:a16="http://schemas.microsoft.com/office/drawing/2014/main" id="{2AEC9CA7-93A6-664F-BA30-37DB5F14E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459480"/>
            <a:ext cx="3429000" cy="10464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lIns="182880" tIns="91440" rIns="182880" bIns="9144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Each change is </a:t>
            </a:r>
            <a:b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 lbs. more milk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463EB1-169A-7E44-AB3D-48561B3DB879}"/>
              </a:ext>
            </a:extLst>
          </p:cNvPr>
          <p:cNvSpPr txBox="1"/>
          <p:nvPr/>
        </p:nvSpPr>
        <p:spPr>
          <a:xfrm>
            <a:off x="7747001" y="6223001"/>
            <a:ext cx="2707793" cy="348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eaLnBrk="1" hangingPunct="1">
              <a:defRPr/>
            </a:pPr>
            <a:r>
              <a:rPr lang="en-US" sz="1667" b="1" dirty="0">
                <a:solidFill>
                  <a:srgbClr val="800000"/>
                </a:solidFill>
                <a:latin typeface="Comic Sans MS" pitchFamily="66" charset="0"/>
              </a:rPr>
              <a:t>RD Shaver UW-Madison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752600" y="3200400"/>
            <a:ext cx="3429000" cy="1046440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91440" bIns="9144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∆Worth 2 lb. Milk </a:t>
            </a:r>
          </a:p>
          <a:p>
            <a:pPr lvl="0"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or 2 lb. Corn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D0D99-4D27-844D-8673-9E0CEE67E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Changing  Dairy Economics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64CF4-E124-8F43-897D-13010280A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Milk Economics (Dec, 2018)</a:t>
            </a:r>
          </a:p>
          <a:p>
            <a:pPr marL="9525" indent="0">
              <a:spcBef>
                <a:spcPts val="1200"/>
              </a:spcBef>
              <a:buNone/>
              <a:tabLst>
                <a:tab pos="7654925" algn="r"/>
              </a:tabLst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	Class III milk price: </a:t>
            </a:r>
            <a:r>
              <a:rPr lang="en-US" sz="3600" b="1" dirty="0">
                <a:solidFill>
                  <a:srgbClr val="008E00"/>
                </a:solidFill>
              </a:rPr>
              <a:t>$13.28/cwt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525" indent="0">
              <a:spcBef>
                <a:spcPts val="1200"/>
              </a:spcBef>
              <a:buNone/>
              <a:tabLst>
                <a:tab pos="7308850" algn="r"/>
              </a:tabLst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	Milk fat value: </a:t>
            </a:r>
            <a:r>
              <a:rPr lang="en-US" sz="3600" b="1" dirty="0">
                <a:solidFill>
                  <a:srgbClr val="008E00"/>
                </a:solidFill>
              </a:rPr>
              <a:t>$2.51/</a:t>
            </a:r>
            <a:r>
              <a:rPr lang="en-US" sz="3600" b="1" dirty="0" err="1">
                <a:solidFill>
                  <a:srgbClr val="008E00"/>
                </a:solidFill>
              </a:rPr>
              <a:t>lb</a:t>
            </a:r>
            <a:r>
              <a:rPr lang="en-US" sz="3600" b="1" dirty="0">
                <a:solidFill>
                  <a:srgbClr val="008E00"/>
                </a:solidFill>
              </a:rPr>
              <a:t>  </a:t>
            </a:r>
          </a:p>
          <a:p>
            <a:pPr marL="9525" indent="0">
              <a:spcBef>
                <a:spcPts val="1200"/>
              </a:spcBef>
              <a:buNone/>
              <a:tabLst>
                <a:tab pos="7308850" algn="r"/>
              </a:tabLst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	Milk protein value: </a:t>
            </a:r>
            <a:r>
              <a:rPr lang="en-US" sz="3600" b="1" dirty="0">
                <a:solidFill>
                  <a:srgbClr val="008E00"/>
                </a:solidFill>
              </a:rPr>
              <a:t>$1.14/</a:t>
            </a:r>
            <a:r>
              <a:rPr lang="en-US" sz="3600" b="1" dirty="0" err="1">
                <a:solidFill>
                  <a:srgbClr val="008E00"/>
                </a:solidFill>
              </a:rPr>
              <a:t>lb</a:t>
            </a:r>
            <a:endParaRPr lang="en-US" sz="3600" b="1" dirty="0">
              <a:solidFill>
                <a:srgbClr val="008E00"/>
              </a:solidFill>
            </a:endParaRPr>
          </a:p>
          <a:p>
            <a:pPr marL="0" indent="0">
              <a:spcBef>
                <a:spcPts val="4800"/>
              </a:spcBef>
              <a:buNone/>
            </a:pPr>
            <a:r>
              <a:rPr lang="en-US" b="1" dirty="0"/>
              <a:t>Milk quota and milk base are here</a:t>
            </a:r>
          </a:p>
        </p:txBody>
      </p:sp>
    </p:spTree>
    <p:extLst>
      <p:ext uri="{BB962C8B-B14F-4D97-AF65-F5344CB8AC3E}">
        <p14:creationId xmlns:p14="http://schemas.microsoft.com/office/powerpoint/2010/main" val="11290925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17F1678-0864-4363-88EE-CB679AF3E5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5410178"/>
              </p:ext>
            </p:extLst>
          </p:nvPr>
        </p:nvGraphicFramePr>
        <p:xfrm>
          <a:off x="0" y="990600"/>
          <a:ext cx="121920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-740664"/>
            <a:ext cx="11772900" cy="1143000"/>
          </a:xfrm>
        </p:spPr>
        <p:txBody>
          <a:bodyPr/>
          <a:lstStyle/>
          <a:p>
            <a:r>
              <a:rPr lang="en-US" dirty="0"/>
              <a:t>Distribution of Fecal Starch in Dairy TMR  </a:t>
            </a:r>
            <a:br>
              <a:rPr lang="en-US" dirty="0"/>
            </a:br>
            <a:r>
              <a:rPr lang="en-US" dirty="0"/>
              <a:t>(CVAS, 2017)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 Bench Marks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5000" y="1219202"/>
            <a:ext cx="11557000" cy="4956312"/>
          </a:xfrm>
        </p:spPr>
        <p:txBody>
          <a:bodyPr/>
          <a:lstStyle/>
          <a:p>
            <a:pPr marL="0" indent="0">
              <a:spcBef>
                <a:spcPts val="2400"/>
              </a:spcBef>
              <a:buNone/>
            </a:pPr>
            <a:r>
              <a:rPr lang="en-US" sz="3200" b="1" dirty="0">
                <a:solidFill>
                  <a:schemeClr val="bg2">
                    <a:lumMod val="75000"/>
                  </a:schemeClr>
                </a:solidFill>
              </a:rPr>
              <a:t>Feed costs per day:</a:t>
            </a:r>
            <a:r>
              <a:rPr lang="en-US" sz="3200" dirty="0"/>
              <a:t> limited value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3200" b="1" dirty="0">
                <a:solidFill>
                  <a:schemeClr val="bg2">
                    <a:lumMod val="75000"/>
                  </a:schemeClr>
                </a:solidFill>
              </a:rPr>
              <a:t>Feed costs per kg of mil: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br>
              <a:rPr lang="en-US" sz="3200" dirty="0"/>
            </a:br>
            <a:r>
              <a:rPr lang="en-US" sz="3200" dirty="0"/>
              <a:t>reflects milk yield, shrink, and feed costs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3200" b="1" dirty="0">
                <a:solidFill>
                  <a:schemeClr val="bg2">
                    <a:lumMod val="75000"/>
                  </a:schemeClr>
                </a:solidFill>
              </a:rPr>
              <a:t>Feed costs per kg of dry matter: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br>
              <a:rPr lang="en-US" sz="3200" dirty="0"/>
            </a:br>
            <a:r>
              <a:rPr lang="en-US" sz="3200" dirty="0"/>
              <a:t>reflect feed ingredients selection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3200" b="1" dirty="0">
                <a:solidFill>
                  <a:schemeClr val="bg2">
                    <a:lumMod val="75000"/>
                  </a:schemeClr>
                </a:solidFill>
              </a:rPr>
              <a:t>Income over feed costs:</a:t>
            </a:r>
            <a:r>
              <a:rPr lang="en-US" sz="3200" b="1" dirty="0"/>
              <a:t> </a:t>
            </a:r>
            <a:r>
              <a:rPr lang="en-US" sz="3200" dirty="0"/>
              <a:t>reflects profit margin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3200" b="1" dirty="0">
                <a:solidFill>
                  <a:schemeClr val="bg2">
                    <a:lumMod val="75000"/>
                  </a:schemeClr>
                </a:solidFill>
              </a:rPr>
              <a:t>Feed efficiency:</a:t>
            </a:r>
            <a:r>
              <a:rPr lang="en-US" sz="3200" dirty="0"/>
              <a:t> evaluates feed conversion to milk yield</a:t>
            </a:r>
          </a:p>
        </p:txBody>
      </p:sp>
    </p:spTree>
    <p:extLst>
      <p:ext uri="{BB962C8B-B14F-4D97-AF65-F5344CB8AC3E}">
        <p14:creationId xmlns:p14="http://schemas.microsoft.com/office/powerpoint/2010/main" val="3521589637"/>
      </p:ext>
    </p:extLst>
  </p:cSld>
  <p:clrMapOvr>
    <a:masterClrMapping/>
  </p:clrMapOvr>
  <p:transition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10439400" cy="788987"/>
          </a:xfrm>
        </p:spPr>
        <p:txBody>
          <a:bodyPr/>
          <a:lstStyle/>
          <a:p>
            <a:pPr eaLnBrk="1" hangingPunct="1">
              <a:defRPr/>
            </a:pPr>
            <a:r>
              <a:rPr sz="4800" dirty="0"/>
              <a:t>Feeding Economics</a:t>
            </a:r>
            <a:r>
              <a:rPr lang="en-US" sz="4800" dirty="0"/>
              <a:t> 2019</a:t>
            </a:r>
            <a:endParaRPr sz="4800" dirty="0"/>
          </a:p>
        </p:txBody>
      </p:sp>
      <p:sp>
        <p:nvSpPr>
          <p:cNvPr id="560132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227138"/>
            <a:ext cx="11734800" cy="3763962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0"/>
              </a:spcAft>
              <a:buNone/>
              <a:tabLst>
                <a:tab pos="5029200" algn="l"/>
                <a:tab pos="5657850" algn="l"/>
                <a:tab pos="6743700" algn="l"/>
              </a:tabLst>
              <a:defRPr/>
            </a:pPr>
            <a:r>
              <a:rPr lang="en-US" sz="3200" dirty="0">
                <a:solidFill>
                  <a:schemeClr val="tx2"/>
                </a:solidFill>
              </a:rPr>
              <a:t>	Feed costs per cow per day		$4.57	        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None/>
              <a:tabLst>
                <a:tab pos="5029200" algn="l"/>
                <a:tab pos="5657850" algn="l"/>
                <a:tab pos="6743700" algn="l"/>
              </a:tabLst>
              <a:defRPr/>
            </a:pPr>
            <a:r>
              <a:rPr lang="en-US" sz="3200" dirty="0">
                <a:solidFill>
                  <a:schemeClr val="tx2"/>
                </a:solidFill>
              </a:rPr>
              <a:t>	Feed cost per </a:t>
            </a:r>
            <a:r>
              <a:rPr lang="en-US" sz="3200" dirty="0" err="1">
                <a:solidFill>
                  <a:schemeClr val="tx2"/>
                </a:solidFill>
              </a:rPr>
              <a:t>lb</a:t>
            </a:r>
            <a:r>
              <a:rPr lang="en-US" sz="3200" dirty="0">
                <a:solidFill>
                  <a:schemeClr val="tx2"/>
                </a:solidFill>
              </a:rPr>
              <a:t> DM			</a:t>
            </a:r>
            <a:r>
              <a:rPr lang="en-US" sz="3200" b="1" dirty="0">
                <a:solidFill>
                  <a:schemeClr val="accent6"/>
                </a:solidFill>
              </a:rPr>
              <a:t>$0.09</a:t>
            </a:r>
          </a:p>
          <a:p>
            <a:pPr eaLnBrk="1" hangingPunct="1">
              <a:spcBef>
                <a:spcPts val="1800"/>
              </a:spcBef>
              <a:spcAft>
                <a:spcPct val="10000"/>
              </a:spcAft>
              <a:buNone/>
              <a:tabLst>
                <a:tab pos="5999163" algn="l"/>
                <a:tab pos="8742363" algn="l"/>
              </a:tabLst>
              <a:defRPr/>
            </a:pPr>
            <a:r>
              <a:rPr lang="en-US" sz="3200" dirty="0"/>
              <a:t>		</a:t>
            </a:r>
            <a:r>
              <a:rPr lang="en-US" b="1" spc="300" dirty="0"/>
              <a:t>Milk Production</a:t>
            </a:r>
            <a:br>
              <a:rPr lang="en-US" sz="3200" dirty="0"/>
            </a:br>
            <a:r>
              <a:rPr lang="en-US" sz="3200" dirty="0"/>
              <a:t> 	</a:t>
            </a:r>
            <a:r>
              <a:rPr lang="en-US" sz="3200" b="1" dirty="0"/>
              <a:t>  80 lb	  </a:t>
            </a:r>
            <a:r>
              <a:rPr lang="en-US" sz="3200" b="1" dirty="0">
                <a:solidFill>
                  <a:srgbClr val="FF0000"/>
                </a:solidFill>
              </a:rPr>
              <a:t>70 lb    </a:t>
            </a:r>
          </a:p>
          <a:p>
            <a:pPr eaLnBrk="1" hangingPunct="1">
              <a:spcBef>
                <a:spcPts val="1800"/>
              </a:spcBef>
              <a:spcAft>
                <a:spcPct val="10000"/>
              </a:spcAft>
              <a:buNone/>
              <a:tabLst>
                <a:tab pos="5999163" algn="l"/>
                <a:tab pos="8742363" algn="l"/>
              </a:tabLst>
              <a:defRPr/>
            </a:pPr>
            <a:r>
              <a:rPr lang="en-US" sz="3200" dirty="0"/>
              <a:t>Feed cost per cwt 	</a:t>
            </a:r>
            <a:r>
              <a:rPr lang="en-US" sz="3200" b="1" dirty="0">
                <a:solidFill>
                  <a:schemeClr val="accent6"/>
                </a:solidFill>
              </a:rPr>
              <a:t>$  5.71 </a:t>
            </a:r>
            <a:r>
              <a:rPr lang="en-US" sz="3200" dirty="0"/>
              <a:t>	</a:t>
            </a:r>
            <a:r>
              <a:rPr lang="en-US" sz="3200" b="1" dirty="0">
                <a:solidFill>
                  <a:srgbClr val="FF0000"/>
                </a:solidFill>
              </a:rPr>
              <a:t>$   6.53</a:t>
            </a:r>
          </a:p>
          <a:p>
            <a:pPr eaLnBrk="1" hangingPunct="1">
              <a:spcBef>
                <a:spcPts val="1800"/>
              </a:spcBef>
              <a:spcAft>
                <a:spcPct val="10000"/>
              </a:spcAft>
              <a:buNone/>
              <a:tabLst>
                <a:tab pos="5999163" algn="l"/>
                <a:tab pos="8742363" algn="l"/>
              </a:tabLst>
              <a:defRPr/>
            </a:pPr>
            <a:r>
              <a:rPr lang="en-US" sz="3200" dirty="0"/>
              <a:t>Income over feed costs ($16)	</a:t>
            </a:r>
            <a:r>
              <a:rPr lang="en-US" sz="3200" b="1" dirty="0">
                <a:solidFill>
                  <a:schemeClr val="accent6"/>
                </a:solidFill>
              </a:rPr>
              <a:t>$ 10.29</a:t>
            </a:r>
            <a:r>
              <a:rPr lang="en-US" sz="3200" dirty="0"/>
              <a:t>	</a:t>
            </a:r>
            <a:r>
              <a:rPr lang="en-US" sz="3200" b="1" dirty="0">
                <a:solidFill>
                  <a:srgbClr val="FF0000"/>
                </a:solidFill>
              </a:rPr>
              <a:t>$   9.47</a:t>
            </a:r>
          </a:p>
          <a:p>
            <a:pPr eaLnBrk="1" hangingPunct="1">
              <a:spcBef>
                <a:spcPts val="1800"/>
              </a:spcBef>
              <a:spcAft>
                <a:spcPct val="10000"/>
              </a:spcAft>
              <a:buNone/>
              <a:tabLst>
                <a:tab pos="5999163" algn="l"/>
                <a:tab pos="8742363" algn="l"/>
              </a:tabLst>
              <a:defRPr/>
            </a:pPr>
            <a:r>
              <a:rPr lang="en-US" sz="3200" dirty="0"/>
              <a:t>Feed efficiency (</a:t>
            </a:r>
            <a:r>
              <a:rPr lang="en-US" sz="3200" dirty="0" err="1"/>
              <a:t>lb</a:t>
            </a:r>
            <a:r>
              <a:rPr lang="en-US" sz="3200" dirty="0"/>
              <a:t> milk/lb DM)	</a:t>
            </a:r>
            <a:r>
              <a:rPr lang="en-US" sz="3200" dirty="0">
                <a:solidFill>
                  <a:schemeClr val="accent6"/>
                </a:solidFill>
              </a:rPr>
              <a:t>   </a:t>
            </a:r>
            <a:r>
              <a:rPr lang="en-US" sz="3200" b="1" dirty="0">
                <a:solidFill>
                  <a:schemeClr val="accent6"/>
                </a:solidFill>
              </a:rPr>
              <a:t>1.60</a:t>
            </a:r>
            <a:r>
              <a:rPr lang="en-US" sz="3200" dirty="0"/>
              <a:t>	  </a:t>
            </a:r>
            <a:r>
              <a:rPr lang="en-US" sz="3200" b="1" dirty="0">
                <a:solidFill>
                  <a:srgbClr val="FF0000"/>
                </a:solidFill>
              </a:rPr>
              <a:t> 1.40 </a:t>
            </a:r>
            <a:r>
              <a:rPr lang="en-US" sz="2800" b="1" dirty="0">
                <a:solidFill>
                  <a:srgbClr val="FF0000"/>
                </a:solidFill>
              </a:rPr>
              <a:t>     </a:t>
            </a:r>
            <a:r>
              <a:rPr lang="en-US" sz="2800" dirty="0">
                <a:solidFill>
                  <a:schemeClr val="accent1"/>
                </a:solidFill>
              </a:rPr>
              <a:t>	</a:t>
            </a:r>
            <a:br>
              <a:rPr lang="en-US" dirty="0">
                <a:solidFill>
                  <a:schemeClr val="accent1"/>
                </a:solidFill>
              </a:rPr>
            </a:br>
            <a:endParaRPr lang="en-US" sz="2000" dirty="0">
              <a:solidFill>
                <a:schemeClr val="accent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457200" y="3657600"/>
            <a:ext cx="10591800" cy="152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381000" y="2514600"/>
            <a:ext cx="10668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36583668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Total Cost to Raise a Dairy Replacement from Birth to Freshening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/>
          </p:nvPr>
        </p:nvGraphicFramePr>
        <p:xfrm>
          <a:off x="-1219200" y="-1295400"/>
          <a:ext cx="14326491" cy="8722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17997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Raising Heifers is </a:t>
            </a:r>
            <a:r>
              <a:rPr lang="en-US" dirty="0">
                <a:solidFill>
                  <a:srgbClr val="C00000"/>
                </a:solidFill>
              </a:rPr>
              <a:t>Not </a:t>
            </a:r>
            <a:r>
              <a:rPr lang="en-US" dirty="0"/>
              <a:t>a Profit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Cost to raise heifers is &gt;$2,000; current market prices between $1000 to $1200 for springing heifers</a:t>
            </a:r>
          </a:p>
          <a:p>
            <a:pPr>
              <a:spcBef>
                <a:spcPts val="1200"/>
              </a:spcBef>
            </a:pPr>
            <a:r>
              <a:rPr lang="en-US" sz="3200" dirty="0"/>
              <a:t>Number of heifers needed: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Culling rate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Death losses of heifers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Calving interval</a:t>
            </a:r>
          </a:p>
          <a:p>
            <a:pPr>
              <a:spcBef>
                <a:spcPts val="1200"/>
              </a:spcBef>
            </a:pPr>
            <a:r>
              <a:rPr lang="en-US" sz="3200" dirty="0"/>
              <a:t>Tools: 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Genomics (find the best ones)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Sex semen (get heifers from the best genetics)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Beef crossbreeds </a:t>
            </a:r>
            <a:br>
              <a:rPr lang="en-US" sz="2800" dirty="0"/>
            </a:br>
            <a:r>
              <a:rPr lang="en-US" sz="2800" dirty="0"/>
              <a:t>(premium +$150, calving ease, and healthy of calves)</a:t>
            </a:r>
          </a:p>
        </p:txBody>
      </p:sp>
    </p:spTree>
    <p:extLst>
      <p:ext uri="{BB962C8B-B14F-4D97-AF65-F5344CB8AC3E}">
        <p14:creationId xmlns:p14="http://schemas.microsoft.com/office/powerpoint/2010/main" val="22189286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Raising Replacement Heifers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dirty="0"/>
              <a:t>Must feed an accelerated liquid diet</a:t>
            </a:r>
          </a:p>
          <a:p>
            <a:pPr>
              <a:spcBef>
                <a:spcPts val="2400"/>
              </a:spcBef>
            </a:pPr>
            <a:r>
              <a:rPr lang="en-US" dirty="0"/>
              <a:t>Textured calf starter at &gt;18% crude protein</a:t>
            </a:r>
          </a:p>
          <a:p>
            <a:pPr>
              <a:spcBef>
                <a:spcPts val="2400"/>
              </a:spcBef>
            </a:pPr>
            <a:r>
              <a:rPr lang="en-US" dirty="0"/>
              <a:t>Heifers must calve at 23 months</a:t>
            </a:r>
          </a:p>
          <a:p>
            <a:pPr>
              <a:spcBef>
                <a:spcPts val="2400"/>
              </a:spcBef>
            </a:pPr>
            <a:r>
              <a:rPr lang="en-US" dirty="0"/>
              <a:t>Must measure rate of gain (&gt;1.8 lbs. Holsteins)</a:t>
            </a:r>
          </a:p>
          <a:p>
            <a:pPr>
              <a:spcBef>
                <a:spcPts val="2400"/>
              </a:spcBef>
            </a:pPr>
            <a:r>
              <a:rPr lang="en-US" dirty="0"/>
              <a:t>Must have health records on respiratory and scour calves (cull candidates)</a:t>
            </a:r>
          </a:p>
        </p:txBody>
      </p:sp>
    </p:spTree>
    <p:extLst>
      <p:ext uri="{BB962C8B-B14F-4D97-AF65-F5344CB8AC3E}">
        <p14:creationId xmlns:p14="http://schemas.microsoft.com/office/powerpoint/2010/main" val="8904560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Jersey Cow copy-sm">
            <a:extLst>
              <a:ext uri="{FF2B5EF4-FFF2-40B4-BE49-F238E27FC236}">
                <a16:creationId xmlns:a16="http://schemas.microsoft.com/office/drawing/2014/main" id="{BE809C40-CE70-DE4D-AA7E-DF70C6917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528" y="600456"/>
            <a:ext cx="5692600" cy="627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Rectangle 3">
            <a:extLst>
              <a:ext uri="{FF2B5EF4-FFF2-40B4-BE49-F238E27FC236}">
                <a16:creationId xmlns:a16="http://schemas.microsoft.com/office/drawing/2014/main" id="{28D74786-028E-6C4F-A1ED-0D20F2D280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0"/>
            <a:ext cx="7620000" cy="17621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z="5400" dirty="0"/>
              <a:t>Reproduction</a:t>
            </a:r>
            <a:br>
              <a:rPr lang="en-US" altLang="en-US" sz="5400" dirty="0"/>
            </a:br>
            <a:r>
              <a:rPr lang="en-US" altLang="en-US" sz="5400" dirty="0"/>
              <a:t>Evaluation</a:t>
            </a:r>
            <a:br>
              <a:rPr lang="en-US" altLang="en-US" sz="4050" dirty="0"/>
            </a:br>
            <a:endParaRPr lang="en-US" altLang="en-US" sz="4050" dirty="0"/>
          </a:p>
        </p:txBody>
      </p:sp>
    </p:spTree>
    <p:extLst>
      <p:ext uri="{BB962C8B-B14F-4D97-AF65-F5344CB8AC3E}">
        <p14:creationId xmlns:p14="http://schemas.microsoft.com/office/powerpoint/2010/main" val="16595216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Reproduction Evaluation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Preg</a:t>
            </a:r>
            <a:r>
              <a:rPr lang="en-US" dirty="0"/>
              <a:t> rate (over 25%)</a:t>
            </a:r>
          </a:p>
          <a:p>
            <a:r>
              <a:rPr lang="en-US" dirty="0"/>
              <a:t>Heat detection rate (&gt;60)</a:t>
            </a:r>
          </a:p>
          <a:p>
            <a:r>
              <a:rPr lang="en-US" dirty="0"/>
              <a:t>Conception rate (&gt; 40%)</a:t>
            </a:r>
          </a:p>
          <a:p>
            <a:r>
              <a:rPr lang="en-US" dirty="0"/>
              <a:t>Synchronization programs</a:t>
            </a:r>
          </a:p>
          <a:p>
            <a:r>
              <a:rPr lang="en-US"/>
              <a:t>Pregnancy </a:t>
            </a:r>
            <a:r>
              <a:rPr lang="en-US" dirty="0"/>
              <a:t>loss (&lt; 15%)</a:t>
            </a:r>
          </a:p>
          <a:p>
            <a:r>
              <a:rPr lang="en-US" dirty="0"/>
              <a:t>Sex semen use</a:t>
            </a:r>
          </a:p>
        </p:txBody>
      </p:sp>
    </p:spTree>
    <p:extLst>
      <p:ext uri="{BB962C8B-B14F-4D97-AF65-F5344CB8AC3E}">
        <p14:creationId xmlns:p14="http://schemas.microsoft.com/office/powerpoint/2010/main" val="16204542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Jersey Cow copy-sm">
            <a:extLst>
              <a:ext uri="{FF2B5EF4-FFF2-40B4-BE49-F238E27FC236}">
                <a16:creationId xmlns:a16="http://schemas.microsoft.com/office/drawing/2014/main" id="{BE809C40-CE70-DE4D-AA7E-DF70C6917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528" y="600456"/>
            <a:ext cx="5692600" cy="627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Rectangle 3">
            <a:extLst>
              <a:ext uri="{FF2B5EF4-FFF2-40B4-BE49-F238E27FC236}">
                <a16:creationId xmlns:a16="http://schemas.microsoft.com/office/drawing/2014/main" id="{28D74786-028E-6C4F-A1ED-0D20F2D280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-76200"/>
            <a:ext cx="8305800" cy="6858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z="4000" dirty="0"/>
              <a:t>Culling Evaluation</a:t>
            </a:r>
            <a:br>
              <a:rPr lang="en-US" altLang="en-US" sz="4000" dirty="0"/>
            </a:br>
            <a:r>
              <a:rPr lang="en-US" altLang="en-US" sz="4000" dirty="0"/>
              <a:t>Genetic Evaluation</a:t>
            </a:r>
            <a:br>
              <a:rPr lang="en-US" altLang="en-US" sz="4000" dirty="0"/>
            </a:br>
            <a:r>
              <a:rPr lang="en-US" altLang="en-US" sz="4000" dirty="0"/>
              <a:t>Labor Evaluation</a:t>
            </a:r>
            <a:br>
              <a:rPr lang="en-US" altLang="en-US" sz="4000" dirty="0"/>
            </a:br>
            <a:r>
              <a:rPr lang="en-US" altLang="en-US" sz="4000" dirty="0"/>
              <a:t>Financial Evaluation</a:t>
            </a:r>
            <a:br>
              <a:rPr lang="en-US" altLang="en-US" sz="4000" dirty="0"/>
            </a:br>
            <a:r>
              <a:rPr lang="en-US" altLang="en-US" sz="4000" dirty="0"/>
              <a:t>Milk Quality Evaluation</a:t>
            </a:r>
            <a:br>
              <a:rPr lang="en-US" altLang="en-US" sz="4000" dirty="0"/>
            </a:br>
            <a:r>
              <a:rPr lang="en-US" altLang="en-US" sz="4000" dirty="0"/>
              <a:t>Heifer Evaluation</a:t>
            </a:r>
            <a:br>
              <a:rPr lang="en-US" altLang="en-US" sz="4000" dirty="0"/>
            </a:br>
            <a:r>
              <a:rPr lang="en-US" altLang="en-US" sz="4000" dirty="0"/>
              <a:t>Lameness Evaluation</a:t>
            </a:r>
            <a:br>
              <a:rPr lang="en-US" altLang="en-US" dirty="0"/>
            </a:br>
            <a:br>
              <a:rPr lang="en-US" altLang="en-US" sz="4050" dirty="0"/>
            </a:br>
            <a:br>
              <a:rPr lang="en-US" altLang="en-US" sz="4050" dirty="0"/>
            </a:br>
            <a:endParaRPr lang="en-US" altLang="en-US" sz="4050" dirty="0"/>
          </a:p>
        </p:txBody>
      </p:sp>
    </p:spTree>
    <p:extLst>
      <p:ext uri="{BB962C8B-B14F-4D97-AF65-F5344CB8AC3E}">
        <p14:creationId xmlns:p14="http://schemas.microsoft.com/office/powerpoint/2010/main" val="626185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“Listening” To Your Herd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5000" y="1219202"/>
            <a:ext cx="11214100" cy="4956312"/>
          </a:xfrm>
        </p:spPr>
        <p:txBody>
          <a:bodyPr/>
          <a:lstStyle/>
          <a:p>
            <a:pPr marL="0" indent="0">
              <a:buNone/>
              <a:tabLst>
                <a:tab pos="4400550" algn="l"/>
              </a:tabLst>
            </a:pPr>
            <a:r>
              <a:rPr lang="en-US" dirty="0">
                <a:solidFill>
                  <a:schemeClr val="tx1"/>
                </a:solidFill>
              </a:rPr>
              <a:t>MUN levels	8 to 12 mg/dl</a:t>
            </a:r>
          </a:p>
          <a:p>
            <a:pPr marL="0" indent="0">
              <a:buNone/>
              <a:tabLst>
                <a:tab pos="4400550" algn="l"/>
              </a:tabLst>
            </a:pPr>
            <a:r>
              <a:rPr lang="en-US" dirty="0">
                <a:solidFill>
                  <a:schemeClr val="tx1"/>
                </a:solidFill>
              </a:rPr>
              <a:t>Milk protein test	&gt; 3.2% (</a:t>
            </a:r>
            <a:r>
              <a:rPr lang="en-US" dirty="0" err="1">
                <a:solidFill>
                  <a:schemeClr val="tx1"/>
                </a:solidFill>
              </a:rPr>
              <a:t>Hol</a:t>
            </a:r>
            <a:r>
              <a:rPr lang="en-US" dirty="0">
                <a:solidFill>
                  <a:schemeClr val="tx1"/>
                </a:solidFill>
              </a:rPr>
              <a:t>),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4.0% (Jersey)</a:t>
            </a:r>
          </a:p>
          <a:p>
            <a:pPr marL="0" indent="0">
              <a:buNone/>
              <a:tabLst>
                <a:tab pos="4400550" algn="l"/>
              </a:tabLst>
            </a:pPr>
            <a:r>
              <a:rPr lang="en-US" dirty="0">
                <a:solidFill>
                  <a:schemeClr val="tx1"/>
                </a:solidFill>
              </a:rPr>
              <a:t>Milk fat test	&gt;3.7% (</a:t>
            </a:r>
            <a:r>
              <a:rPr lang="en-US" dirty="0" err="1">
                <a:solidFill>
                  <a:schemeClr val="tx1"/>
                </a:solidFill>
              </a:rPr>
              <a:t>Hol</a:t>
            </a:r>
            <a:r>
              <a:rPr lang="en-US" dirty="0">
                <a:solidFill>
                  <a:schemeClr val="tx1"/>
                </a:solidFill>
              </a:rPr>
              <a:t>),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&gt; 4.6% (Jersey)</a:t>
            </a:r>
          </a:p>
          <a:p>
            <a:pPr marL="0" indent="0">
              <a:buNone/>
              <a:tabLst>
                <a:tab pos="4400550" algn="l"/>
              </a:tabLst>
            </a:pPr>
            <a:r>
              <a:rPr lang="en-US" dirty="0">
                <a:solidFill>
                  <a:schemeClr val="tx1"/>
                </a:solidFill>
              </a:rPr>
              <a:t>Management Level Milk	Increasing</a:t>
            </a:r>
          </a:p>
          <a:p>
            <a:pPr marL="0" indent="0">
              <a:buNone/>
              <a:tabLst>
                <a:tab pos="4400550" algn="l"/>
              </a:tabLst>
            </a:pPr>
            <a:r>
              <a:rPr lang="en-US" dirty="0">
                <a:solidFill>
                  <a:schemeClr val="tx1"/>
                </a:solidFill>
              </a:rPr>
              <a:t>Fecal scores	&gt; 80% at 3</a:t>
            </a:r>
          </a:p>
          <a:p>
            <a:pPr marL="0" indent="0">
              <a:buNone/>
              <a:tabLst>
                <a:tab pos="4400550" algn="l"/>
              </a:tabLst>
            </a:pPr>
            <a:r>
              <a:rPr lang="en-US" dirty="0">
                <a:solidFill>
                  <a:schemeClr val="tx1"/>
                </a:solidFill>
              </a:rPr>
              <a:t>Lameness	&lt; 10% at 3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003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Today’s Dairy Farms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5000" y="1219202"/>
            <a:ext cx="11214100" cy="4956312"/>
          </a:xfrm>
        </p:spPr>
        <p:txBody>
          <a:bodyPr/>
          <a:lstStyle/>
          <a:p>
            <a:r>
              <a:rPr lang="en-US" sz="3600" dirty="0"/>
              <a:t>We will survive.</a:t>
            </a:r>
          </a:p>
          <a:p>
            <a:r>
              <a:rPr lang="en-US" sz="3600" dirty="0"/>
              <a:t>We are using up our equity; </a:t>
            </a:r>
            <a:br>
              <a:rPr lang="en-US" sz="3600" dirty="0"/>
            </a:br>
            <a:r>
              <a:rPr lang="en-US" sz="3600" dirty="0"/>
              <a:t>need to stop the bleeding.</a:t>
            </a:r>
          </a:p>
          <a:p>
            <a:r>
              <a:rPr lang="en-US" sz="3600" dirty="0"/>
              <a:t>We cannot get out, </a:t>
            </a:r>
            <a:br>
              <a:rPr lang="en-US" sz="3600" dirty="0"/>
            </a:br>
            <a:r>
              <a:rPr lang="en-US" sz="3600" dirty="0"/>
              <a:t>I am not giving the cows away</a:t>
            </a:r>
          </a:p>
          <a:p>
            <a:r>
              <a:rPr lang="en-US" sz="3600" dirty="0"/>
              <a:t>Will the banker extend </a:t>
            </a:r>
            <a:br>
              <a:rPr lang="en-US" sz="3600" dirty="0"/>
            </a:br>
            <a:r>
              <a:rPr lang="en-US" sz="3600" dirty="0"/>
              <a:t>more line of credit?</a:t>
            </a:r>
          </a:p>
          <a:p>
            <a:r>
              <a:rPr lang="en-US" sz="3600" dirty="0"/>
              <a:t>We will sell period</a:t>
            </a:r>
          </a:p>
        </p:txBody>
      </p:sp>
    </p:spTree>
    <p:extLst>
      <p:ext uri="{BB962C8B-B14F-4D97-AF65-F5344CB8AC3E}">
        <p14:creationId xmlns:p14="http://schemas.microsoft.com/office/powerpoint/2010/main" val="1387198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Farm Visit—Who Arranges?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 farmer</a:t>
            </a:r>
          </a:p>
          <a:p>
            <a:r>
              <a:rPr lang="en-US" dirty="0"/>
              <a:t>Local veterinarian</a:t>
            </a:r>
          </a:p>
          <a:p>
            <a:r>
              <a:rPr lang="en-US" dirty="0"/>
              <a:t>Feed company/cooperative</a:t>
            </a:r>
          </a:p>
          <a:p>
            <a:r>
              <a:rPr lang="en-US" dirty="0"/>
              <a:t>Consultant</a:t>
            </a:r>
          </a:p>
          <a:p>
            <a:r>
              <a:rPr lang="en-US" dirty="0"/>
              <a:t>Extension </a:t>
            </a:r>
          </a:p>
          <a:p>
            <a:pPr marL="0" indent="0">
              <a:buNone/>
            </a:pPr>
            <a:r>
              <a:rPr lang="en-US" sz="4400" b="1" dirty="0">
                <a:solidFill>
                  <a:srgbClr val="FF0000"/>
                </a:solidFill>
              </a:rPr>
              <a:t>Bottom line:  Another set of eyes</a:t>
            </a:r>
          </a:p>
        </p:txBody>
      </p:sp>
    </p:spTree>
    <p:extLst>
      <p:ext uri="{BB962C8B-B14F-4D97-AF65-F5344CB8AC3E}">
        <p14:creationId xmlns:p14="http://schemas.microsoft.com/office/powerpoint/2010/main" val="2206922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The Farm Visit—Why?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Ask the reason why you are invited</a:t>
            </a:r>
          </a:p>
          <a:p>
            <a:r>
              <a:rPr lang="en-US" dirty="0"/>
              <a:t>A clearly defined problem</a:t>
            </a:r>
          </a:p>
          <a:p>
            <a:r>
              <a:rPr lang="en-US" dirty="0"/>
              <a:t>Need to improve production/components</a:t>
            </a:r>
          </a:p>
          <a:p>
            <a:r>
              <a:rPr lang="en-US" dirty="0"/>
              <a:t>Desire to increase profits</a:t>
            </a:r>
          </a:p>
          <a:p>
            <a:r>
              <a:rPr lang="en-US" dirty="0"/>
              <a:t>Ask each person involved:  farmer, veterinarian, feed company, extension advisor, spouse, etc.</a:t>
            </a:r>
          </a:p>
        </p:txBody>
      </p:sp>
    </p:spTree>
    <p:extLst>
      <p:ext uri="{BB962C8B-B14F-4D97-AF65-F5344CB8AC3E}">
        <p14:creationId xmlns:p14="http://schemas.microsoft.com/office/powerpoint/2010/main" val="280078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091284D-D0B4-8B46-BA97-A09C4C15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156" y="1143000"/>
            <a:ext cx="3319198" cy="495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the Farm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EFB45B8-8B1D-994B-9C7E-F272F63395E7}"/>
              </a:ext>
            </a:extLst>
          </p:cNvPr>
          <p:cNvSpPr txBox="1">
            <a:spLocks/>
          </p:cNvSpPr>
          <p:nvPr/>
        </p:nvSpPr>
        <p:spPr bwMode="auto">
          <a:xfrm>
            <a:off x="6770431" y="1098000"/>
            <a:ext cx="4953000" cy="39225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48" tIns="60974" rIns="121948" bIns="60974" numCol="1" anchor="t" anchorCtr="0" compatLnSpc="1">
            <a:prstTxWarp prst="textNoShape">
              <a:avLst/>
            </a:prstTxWarp>
          </a:bodyPr>
          <a:lstStyle>
            <a:lvl1pPr marL="341320" indent="-341320" algn="l" rtl="0" eaLnBrk="1" fontAlgn="base" hangingPunct="1">
              <a:spcBef>
                <a:spcPts val="1800"/>
              </a:spcBef>
              <a:spcAft>
                <a:spcPct val="0"/>
              </a:spcAft>
              <a:buChar char="•"/>
              <a:defRPr sz="4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87416" indent="-330207" algn="l" rtl="0" eaLnBrk="1" fontAlgn="base" hangingPunct="1">
              <a:spcBef>
                <a:spcPts val="450"/>
              </a:spcBef>
              <a:spcAft>
                <a:spcPct val="0"/>
              </a:spcAft>
              <a:buChar char="–"/>
              <a:defRPr sz="3600" b="0" i="0" u="none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1195412" indent="-292106" algn="l" rtl="0" eaLnBrk="1" fontAlgn="base" hangingPunct="1">
              <a:spcBef>
                <a:spcPts val="450"/>
              </a:spcBef>
              <a:spcAft>
                <a:spcPct val="0"/>
              </a:spcAft>
              <a:buChar char="•"/>
              <a:defRPr sz="32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98645" indent="-22701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300">
                <a:solidFill>
                  <a:schemeClr val="tx2">
                    <a:lumMod val="50000"/>
                  </a:schemeClr>
                </a:solidFill>
                <a:effectLst/>
                <a:latin typeface="+mn-lt"/>
              </a:defRPr>
            </a:lvl4pPr>
            <a:lvl5pPr marL="2111417" indent="-23019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69470" indent="-23171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23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3026547" indent="-23171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23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83621" indent="-23171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23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940700" indent="-23171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23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sz="3200" kern="0" dirty="0"/>
              <a:t>Is the farm positioned to compete with the </a:t>
            </a:r>
            <a:r>
              <a:rPr lang="en-US" sz="3200" b="1" kern="0" dirty="0">
                <a:solidFill>
                  <a:schemeClr val="accent3"/>
                </a:solidFill>
              </a:rPr>
              <a:t>current size</a:t>
            </a:r>
            <a:r>
              <a:rPr lang="en-US" sz="3200" kern="0" dirty="0"/>
              <a:t>, </a:t>
            </a:r>
            <a:r>
              <a:rPr lang="en-US" sz="3200" b="1" kern="0" dirty="0">
                <a:solidFill>
                  <a:schemeClr val="bg2"/>
                </a:solidFill>
              </a:rPr>
              <a:t>labor status</a:t>
            </a:r>
            <a:r>
              <a:rPr lang="en-US" sz="3200" kern="0" dirty="0"/>
              <a:t>, and </a:t>
            </a:r>
            <a:br>
              <a:rPr lang="en-US" sz="3200" kern="0" dirty="0"/>
            </a:br>
            <a:r>
              <a:rPr lang="en-US" sz="3200" b="1" kern="0" dirty="0">
                <a:solidFill>
                  <a:srgbClr val="008E00"/>
                </a:solidFill>
              </a:rPr>
              <a:t>economic situation</a:t>
            </a:r>
            <a:r>
              <a:rPr lang="en-US" sz="3200" kern="0" dirty="0"/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2762BE-9103-5740-A115-779A5DF0A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791">
            <a:off x="459963" y="1917799"/>
            <a:ext cx="2747636" cy="3022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44F5BC5-4713-3947-ABD9-77E4DBAA6F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838" y="3962401"/>
            <a:ext cx="5534162" cy="29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71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 a Strategy: Looking Back 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08FC3913-2E8B-914E-BB54-CC75EA43CB21}"/>
              </a:ext>
            </a:extLst>
          </p:cNvPr>
          <p:cNvSpPr/>
          <p:nvPr/>
        </p:nvSpPr>
        <p:spPr bwMode="auto">
          <a:xfrm>
            <a:off x="620714" y="1619250"/>
            <a:ext cx="9196565" cy="4095750"/>
          </a:xfrm>
          <a:custGeom>
            <a:avLst/>
            <a:gdLst>
              <a:gd name="connsiteX0" fmla="*/ 0 w 10534650"/>
              <a:gd name="connsiteY0" fmla="*/ 0 h 4095750"/>
              <a:gd name="connsiteX1" fmla="*/ 0 w 10534650"/>
              <a:gd name="connsiteY1" fmla="*/ 4095750 h 4095750"/>
              <a:gd name="connsiteX2" fmla="*/ 10534650 w 10534650"/>
              <a:gd name="connsiteY2" fmla="*/ 4057650 h 4095750"/>
              <a:gd name="connsiteX0" fmla="*/ 0 w 10534650"/>
              <a:gd name="connsiteY0" fmla="*/ 0 h 4095750"/>
              <a:gd name="connsiteX1" fmla="*/ 0 w 10534650"/>
              <a:gd name="connsiteY1" fmla="*/ 4095750 h 4095750"/>
              <a:gd name="connsiteX2" fmla="*/ 10534650 w 10534650"/>
              <a:gd name="connsiteY2" fmla="*/ 4086225 h 409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34650" h="4095750">
                <a:moveTo>
                  <a:pt x="0" y="0"/>
                </a:moveTo>
                <a:lnTo>
                  <a:pt x="0" y="4095750"/>
                </a:lnTo>
                <a:lnTo>
                  <a:pt x="10534650" y="4086225"/>
                </a:ln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A25E7AB1-6C58-9D44-8E51-6E4D3CF853AD}"/>
              </a:ext>
            </a:extLst>
          </p:cNvPr>
          <p:cNvSpPr/>
          <p:nvPr/>
        </p:nvSpPr>
        <p:spPr bwMode="auto">
          <a:xfrm>
            <a:off x="635000" y="1530349"/>
            <a:ext cx="7613649" cy="1747837"/>
          </a:xfrm>
          <a:custGeom>
            <a:avLst/>
            <a:gdLst>
              <a:gd name="connsiteX0" fmla="*/ 0 w 9048750"/>
              <a:gd name="connsiteY0" fmla="*/ 1333500 h 1333500"/>
              <a:gd name="connsiteX1" fmla="*/ 2133600 w 9048750"/>
              <a:gd name="connsiteY1" fmla="*/ 381000 h 1333500"/>
              <a:gd name="connsiteX2" fmla="*/ 4724400 w 9048750"/>
              <a:gd name="connsiteY2" fmla="*/ 628650 h 1333500"/>
              <a:gd name="connsiteX3" fmla="*/ 7086600 w 9048750"/>
              <a:gd name="connsiteY3" fmla="*/ 190500 h 1333500"/>
              <a:gd name="connsiteX4" fmla="*/ 9048750 w 9048750"/>
              <a:gd name="connsiteY4" fmla="*/ 0 h 1333500"/>
              <a:gd name="connsiteX0" fmla="*/ 0 w 8981334"/>
              <a:gd name="connsiteY0" fmla="*/ 1747837 h 1747837"/>
              <a:gd name="connsiteX1" fmla="*/ 2133600 w 8981334"/>
              <a:gd name="connsiteY1" fmla="*/ 795337 h 1747837"/>
              <a:gd name="connsiteX2" fmla="*/ 4724400 w 8981334"/>
              <a:gd name="connsiteY2" fmla="*/ 1042987 h 1747837"/>
              <a:gd name="connsiteX3" fmla="*/ 7086600 w 8981334"/>
              <a:gd name="connsiteY3" fmla="*/ 604837 h 1747837"/>
              <a:gd name="connsiteX4" fmla="*/ 8981334 w 8981334"/>
              <a:gd name="connsiteY4" fmla="*/ 0 h 1747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1334" h="1747837">
                <a:moveTo>
                  <a:pt x="0" y="1747837"/>
                </a:moveTo>
                <a:cubicBezTo>
                  <a:pt x="673100" y="1330324"/>
                  <a:pt x="1346200" y="912812"/>
                  <a:pt x="2133600" y="795337"/>
                </a:cubicBezTo>
                <a:cubicBezTo>
                  <a:pt x="2921000" y="677862"/>
                  <a:pt x="3898900" y="1074737"/>
                  <a:pt x="4724400" y="1042987"/>
                </a:cubicBezTo>
                <a:cubicBezTo>
                  <a:pt x="5549900" y="1011237"/>
                  <a:pt x="6377111" y="778668"/>
                  <a:pt x="7086600" y="604837"/>
                </a:cubicBezTo>
                <a:cubicBezTo>
                  <a:pt x="7796089" y="431006"/>
                  <a:pt x="8360621" y="42862"/>
                  <a:pt x="8981334" y="0"/>
                </a:cubicBezTo>
              </a:path>
            </a:pathLst>
          </a:custGeom>
          <a:noFill/>
          <a:ln w="114300" cap="flat" cmpd="sng" algn="ctr">
            <a:solidFill>
              <a:schemeClr val="bg2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F674F1-F5E6-684A-8433-447A88308070}"/>
              </a:ext>
            </a:extLst>
          </p:cNvPr>
          <p:cNvSpPr/>
          <p:nvPr/>
        </p:nvSpPr>
        <p:spPr>
          <a:xfrm>
            <a:off x="8320085" y="1056120"/>
            <a:ext cx="36220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chemeClr val="bg2"/>
                </a:solidFill>
                <a:latin typeface="Arial" panose="020B0604020202020204"/>
              </a:rPr>
              <a:t>Milk yield</a:t>
            </a:r>
            <a:r>
              <a:rPr lang="en-US" sz="2800" kern="0" dirty="0">
                <a:solidFill>
                  <a:schemeClr val="bg2"/>
                </a:solidFill>
                <a:latin typeface="Arial" panose="020B0604020202020204"/>
              </a:rPr>
              <a:t> </a:t>
            </a:r>
            <a:br>
              <a:rPr lang="en-US" sz="2800" kern="0" dirty="0">
                <a:solidFill>
                  <a:schemeClr val="bg2"/>
                </a:solidFill>
                <a:latin typeface="Arial" panose="020B0604020202020204"/>
              </a:rPr>
            </a:br>
            <a:r>
              <a:rPr lang="en-US" sz="2800" kern="0" dirty="0">
                <a:solidFill>
                  <a:schemeClr val="bg2"/>
                </a:solidFill>
                <a:latin typeface="Arial" panose="020B0604020202020204"/>
              </a:rPr>
              <a:t>(Rolling Herd </a:t>
            </a:r>
            <a:r>
              <a:rPr lang="en-US" sz="2800" kern="0" dirty="0" err="1">
                <a:solidFill>
                  <a:schemeClr val="bg2"/>
                </a:solidFill>
                <a:latin typeface="Arial" panose="020B0604020202020204"/>
              </a:rPr>
              <a:t>Avg</a:t>
            </a:r>
            <a:r>
              <a:rPr lang="en-US" sz="2800" kern="0" dirty="0">
                <a:solidFill>
                  <a:schemeClr val="bg2"/>
                </a:solidFill>
                <a:latin typeface="Arial" panose="020B0604020202020204"/>
              </a:rPr>
              <a:t>)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B3D06072-37D3-444A-AC3B-A6DD8849D721}"/>
              </a:ext>
            </a:extLst>
          </p:cNvPr>
          <p:cNvSpPr/>
          <p:nvPr/>
        </p:nvSpPr>
        <p:spPr bwMode="auto">
          <a:xfrm>
            <a:off x="654050" y="3563937"/>
            <a:ext cx="7651749" cy="723900"/>
          </a:xfrm>
          <a:custGeom>
            <a:avLst/>
            <a:gdLst>
              <a:gd name="connsiteX0" fmla="*/ 0 w 9029700"/>
              <a:gd name="connsiteY0" fmla="*/ 400050 h 723900"/>
              <a:gd name="connsiteX1" fmla="*/ 4953000 w 9029700"/>
              <a:gd name="connsiteY1" fmla="*/ 0 h 723900"/>
              <a:gd name="connsiteX2" fmla="*/ 9029700 w 9029700"/>
              <a:gd name="connsiteY2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29700" h="723900">
                <a:moveTo>
                  <a:pt x="0" y="400050"/>
                </a:moveTo>
                <a:lnTo>
                  <a:pt x="4953000" y="0"/>
                </a:lnTo>
                <a:lnTo>
                  <a:pt x="9029700" y="723900"/>
                </a:lnTo>
              </a:path>
            </a:pathLst>
          </a:custGeom>
          <a:noFill/>
          <a:ln w="1016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7841DF-C214-CC42-86EC-EE48096DB32B}"/>
              </a:ext>
            </a:extLst>
          </p:cNvPr>
          <p:cNvSpPr/>
          <p:nvPr/>
        </p:nvSpPr>
        <p:spPr>
          <a:xfrm>
            <a:off x="8320085" y="3995449"/>
            <a:ext cx="17828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>
                <a:solidFill>
                  <a:srgbClr val="13284B"/>
                </a:solidFill>
                <a:latin typeface="Arial" panose="020B0604020202020204"/>
              </a:rPr>
              <a:t>Herd size</a:t>
            </a:r>
            <a:endParaRPr lang="en-US" sz="2800" b="1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B8D47671-C215-A44D-844D-24DE6E02D8EF}"/>
              </a:ext>
            </a:extLst>
          </p:cNvPr>
          <p:cNvSpPr/>
          <p:nvPr/>
        </p:nvSpPr>
        <p:spPr bwMode="auto">
          <a:xfrm>
            <a:off x="674687" y="4719349"/>
            <a:ext cx="7631113" cy="389650"/>
          </a:xfrm>
          <a:custGeom>
            <a:avLst/>
            <a:gdLst>
              <a:gd name="connsiteX0" fmla="*/ 0 w 9015413"/>
              <a:gd name="connsiteY0" fmla="*/ 389650 h 389650"/>
              <a:gd name="connsiteX1" fmla="*/ 1643063 w 9015413"/>
              <a:gd name="connsiteY1" fmla="*/ 75325 h 389650"/>
              <a:gd name="connsiteX2" fmla="*/ 2986088 w 9015413"/>
              <a:gd name="connsiteY2" fmla="*/ 232488 h 389650"/>
              <a:gd name="connsiteX3" fmla="*/ 4457700 w 9015413"/>
              <a:gd name="connsiteY3" fmla="*/ 46750 h 389650"/>
              <a:gd name="connsiteX4" fmla="*/ 5343525 w 9015413"/>
              <a:gd name="connsiteY4" fmla="*/ 132475 h 389650"/>
              <a:gd name="connsiteX5" fmla="*/ 6686550 w 9015413"/>
              <a:gd name="connsiteY5" fmla="*/ 32463 h 389650"/>
              <a:gd name="connsiteX6" fmla="*/ 7829550 w 9015413"/>
              <a:gd name="connsiteY6" fmla="*/ 146763 h 389650"/>
              <a:gd name="connsiteX7" fmla="*/ 8529638 w 9015413"/>
              <a:gd name="connsiteY7" fmla="*/ 18175 h 389650"/>
              <a:gd name="connsiteX8" fmla="*/ 9015413 w 9015413"/>
              <a:gd name="connsiteY8" fmla="*/ 3888 h 38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15413" h="389650">
                <a:moveTo>
                  <a:pt x="0" y="389650"/>
                </a:moveTo>
                <a:cubicBezTo>
                  <a:pt x="572691" y="245584"/>
                  <a:pt x="1145382" y="101519"/>
                  <a:pt x="1643063" y="75325"/>
                </a:cubicBezTo>
                <a:cubicBezTo>
                  <a:pt x="2140744" y="49131"/>
                  <a:pt x="2516982" y="237250"/>
                  <a:pt x="2986088" y="232488"/>
                </a:cubicBezTo>
                <a:cubicBezTo>
                  <a:pt x="3455194" y="227726"/>
                  <a:pt x="4064794" y="63419"/>
                  <a:pt x="4457700" y="46750"/>
                </a:cubicBezTo>
                <a:cubicBezTo>
                  <a:pt x="4850606" y="30081"/>
                  <a:pt x="4972050" y="134856"/>
                  <a:pt x="5343525" y="132475"/>
                </a:cubicBezTo>
                <a:cubicBezTo>
                  <a:pt x="5715000" y="130094"/>
                  <a:pt x="6272213" y="30082"/>
                  <a:pt x="6686550" y="32463"/>
                </a:cubicBezTo>
                <a:cubicBezTo>
                  <a:pt x="7100887" y="34844"/>
                  <a:pt x="7522369" y="149144"/>
                  <a:pt x="7829550" y="146763"/>
                </a:cubicBezTo>
                <a:cubicBezTo>
                  <a:pt x="8136731" y="144382"/>
                  <a:pt x="8331994" y="41987"/>
                  <a:pt x="8529638" y="18175"/>
                </a:cubicBezTo>
                <a:cubicBezTo>
                  <a:pt x="8727282" y="-5637"/>
                  <a:pt x="8871347" y="-875"/>
                  <a:pt x="9015413" y="3888"/>
                </a:cubicBezTo>
              </a:path>
            </a:pathLst>
          </a:custGeom>
          <a:noFill/>
          <a:ln w="1016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786B18A-4455-F64D-982A-C64224A470A3}"/>
              </a:ext>
            </a:extLst>
          </p:cNvPr>
          <p:cNvSpPr/>
          <p:nvPr/>
        </p:nvSpPr>
        <p:spPr bwMode="auto">
          <a:xfrm>
            <a:off x="630239" y="4848782"/>
            <a:ext cx="7675561" cy="515380"/>
          </a:xfrm>
          <a:custGeom>
            <a:avLst/>
            <a:gdLst>
              <a:gd name="connsiteX0" fmla="*/ 0 w 9043987"/>
              <a:gd name="connsiteY0" fmla="*/ 515380 h 515380"/>
              <a:gd name="connsiteX1" fmla="*/ 1271587 w 9043987"/>
              <a:gd name="connsiteY1" fmla="*/ 343930 h 515380"/>
              <a:gd name="connsiteX2" fmla="*/ 1914525 w 9043987"/>
              <a:gd name="connsiteY2" fmla="*/ 215343 h 515380"/>
              <a:gd name="connsiteX3" fmla="*/ 2614612 w 9043987"/>
              <a:gd name="connsiteY3" fmla="*/ 286780 h 515380"/>
              <a:gd name="connsiteX4" fmla="*/ 3314700 w 9043987"/>
              <a:gd name="connsiteY4" fmla="*/ 315355 h 515380"/>
              <a:gd name="connsiteX5" fmla="*/ 4014787 w 9043987"/>
              <a:gd name="connsiteY5" fmla="*/ 1030 h 515380"/>
              <a:gd name="connsiteX6" fmla="*/ 4643437 w 9043987"/>
              <a:gd name="connsiteY6" fmla="*/ 215343 h 515380"/>
              <a:gd name="connsiteX7" fmla="*/ 5600700 w 9043987"/>
              <a:gd name="connsiteY7" fmla="*/ 243918 h 515380"/>
              <a:gd name="connsiteX8" fmla="*/ 6600825 w 9043987"/>
              <a:gd name="connsiteY8" fmla="*/ 272493 h 515380"/>
              <a:gd name="connsiteX9" fmla="*/ 7615237 w 9043987"/>
              <a:gd name="connsiteY9" fmla="*/ 358218 h 515380"/>
              <a:gd name="connsiteX10" fmla="*/ 8358187 w 9043987"/>
              <a:gd name="connsiteY10" fmla="*/ 272493 h 515380"/>
              <a:gd name="connsiteX11" fmla="*/ 9043987 w 9043987"/>
              <a:gd name="connsiteY11" fmla="*/ 186768 h 51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43987" h="515380">
                <a:moveTo>
                  <a:pt x="0" y="515380"/>
                </a:moveTo>
                <a:lnTo>
                  <a:pt x="1271587" y="343930"/>
                </a:lnTo>
                <a:cubicBezTo>
                  <a:pt x="1590674" y="293924"/>
                  <a:pt x="1690688" y="224868"/>
                  <a:pt x="1914525" y="215343"/>
                </a:cubicBezTo>
                <a:cubicBezTo>
                  <a:pt x="2138363" y="205818"/>
                  <a:pt x="2381249" y="270111"/>
                  <a:pt x="2614612" y="286780"/>
                </a:cubicBezTo>
                <a:cubicBezTo>
                  <a:pt x="2847975" y="303449"/>
                  <a:pt x="3081338" y="362980"/>
                  <a:pt x="3314700" y="315355"/>
                </a:cubicBezTo>
                <a:cubicBezTo>
                  <a:pt x="3548062" y="267730"/>
                  <a:pt x="3793331" y="17699"/>
                  <a:pt x="4014787" y="1030"/>
                </a:cubicBezTo>
                <a:cubicBezTo>
                  <a:pt x="4236243" y="-15639"/>
                  <a:pt x="4379118" y="174862"/>
                  <a:pt x="4643437" y="215343"/>
                </a:cubicBezTo>
                <a:cubicBezTo>
                  <a:pt x="4907756" y="255824"/>
                  <a:pt x="5600700" y="243918"/>
                  <a:pt x="5600700" y="243918"/>
                </a:cubicBezTo>
                <a:cubicBezTo>
                  <a:pt x="5926931" y="253443"/>
                  <a:pt x="6265069" y="253443"/>
                  <a:pt x="6600825" y="272493"/>
                </a:cubicBezTo>
                <a:cubicBezTo>
                  <a:pt x="6936581" y="291543"/>
                  <a:pt x="7322343" y="358218"/>
                  <a:pt x="7615237" y="358218"/>
                </a:cubicBezTo>
                <a:cubicBezTo>
                  <a:pt x="7908131" y="358218"/>
                  <a:pt x="8358187" y="272493"/>
                  <a:pt x="8358187" y="272493"/>
                </a:cubicBezTo>
                <a:lnTo>
                  <a:pt x="9043987" y="186768"/>
                </a:lnTo>
              </a:path>
            </a:pathLst>
          </a:custGeom>
          <a:noFill/>
          <a:ln w="1016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97817E-2AD6-A94F-A62C-5C3D62D3DA3D}"/>
              </a:ext>
            </a:extLst>
          </p:cNvPr>
          <p:cNvSpPr/>
          <p:nvPr/>
        </p:nvSpPr>
        <p:spPr>
          <a:xfrm>
            <a:off x="8320085" y="4588014"/>
            <a:ext cx="33202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chemeClr val="accent4">
                    <a:lumMod val="50000"/>
                  </a:schemeClr>
                </a:solidFill>
                <a:latin typeface="Arial" panose="020B0604020202020204"/>
              </a:rPr>
              <a:t>Milk components</a:t>
            </a: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4838FB20-1066-2C4F-AA9A-C82D434B36BA}"/>
              </a:ext>
            </a:extLst>
          </p:cNvPr>
          <p:cNvSpPr/>
          <p:nvPr/>
        </p:nvSpPr>
        <p:spPr bwMode="auto">
          <a:xfrm>
            <a:off x="657224" y="3371850"/>
            <a:ext cx="7662863" cy="1143000"/>
          </a:xfrm>
          <a:custGeom>
            <a:avLst/>
            <a:gdLst>
              <a:gd name="connsiteX0" fmla="*/ 0 w 7600950"/>
              <a:gd name="connsiteY0" fmla="*/ 1357312 h 1357312"/>
              <a:gd name="connsiteX1" fmla="*/ 1571625 w 7600950"/>
              <a:gd name="connsiteY1" fmla="*/ 1200150 h 1357312"/>
              <a:gd name="connsiteX2" fmla="*/ 4100513 w 7600950"/>
              <a:gd name="connsiteY2" fmla="*/ 1042987 h 1357312"/>
              <a:gd name="connsiteX3" fmla="*/ 5800725 w 7600950"/>
              <a:gd name="connsiteY3" fmla="*/ 742950 h 1357312"/>
              <a:gd name="connsiteX4" fmla="*/ 7158038 w 7600950"/>
              <a:gd name="connsiteY4" fmla="*/ 242887 h 1357312"/>
              <a:gd name="connsiteX5" fmla="*/ 7600950 w 7600950"/>
              <a:gd name="connsiteY5" fmla="*/ 0 h 1357312"/>
              <a:gd name="connsiteX0" fmla="*/ 0 w 7600950"/>
              <a:gd name="connsiteY0" fmla="*/ 1357312 h 1357312"/>
              <a:gd name="connsiteX1" fmla="*/ 1571625 w 7600950"/>
              <a:gd name="connsiteY1" fmla="*/ 1200150 h 1357312"/>
              <a:gd name="connsiteX2" fmla="*/ 4100513 w 7600950"/>
              <a:gd name="connsiteY2" fmla="*/ 1042987 h 1357312"/>
              <a:gd name="connsiteX3" fmla="*/ 5800725 w 7600950"/>
              <a:gd name="connsiteY3" fmla="*/ 742950 h 1357312"/>
              <a:gd name="connsiteX4" fmla="*/ 6930862 w 7600950"/>
              <a:gd name="connsiteY4" fmla="*/ 371474 h 1357312"/>
              <a:gd name="connsiteX5" fmla="*/ 7600950 w 7600950"/>
              <a:gd name="connsiteY5" fmla="*/ 0 h 1357312"/>
              <a:gd name="connsiteX0" fmla="*/ 0 w 7615149"/>
              <a:gd name="connsiteY0" fmla="*/ 1143000 h 1143000"/>
              <a:gd name="connsiteX1" fmla="*/ 1571625 w 7615149"/>
              <a:gd name="connsiteY1" fmla="*/ 985838 h 1143000"/>
              <a:gd name="connsiteX2" fmla="*/ 4100513 w 7615149"/>
              <a:gd name="connsiteY2" fmla="*/ 828675 h 1143000"/>
              <a:gd name="connsiteX3" fmla="*/ 5800725 w 7615149"/>
              <a:gd name="connsiteY3" fmla="*/ 528638 h 1143000"/>
              <a:gd name="connsiteX4" fmla="*/ 6930862 w 7615149"/>
              <a:gd name="connsiteY4" fmla="*/ 157162 h 1143000"/>
              <a:gd name="connsiteX5" fmla="*/ 7615149 w 7615149"/>
              <a:gd name="connsiteY5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15149" h="1143000">
                <a:moveTo>
                  <a:pt x="0" y="1143000"/>
                </a:moveTo>
                <a:cubicBezTo>
                  <a:pt x="444103" y="1090612"/>
                  <a:pt x="888206" y="1038225"/>
                  <a:pt x="1571625" y="985838"/>
                </a:cubicBezTo>
                <a:cubicBezTo>
                  <a:pt x="2255044" y="933451"/>
                  <a:pt x="3395663" y="904875"/>
                  <a:pt x="4100513" y="828675"/>
                </a:cubicBezTo>
                <a:cubicBezTo>
                  <a:pt x="4805363" y="752475"/>
                  <a:pt x="5329000" y="640557"/>
                  <a:pt x="5800725" y="528638"/>
                </a:cubicBezTo>
                <a:cubicBezTo>
                  <a:pt x="6272450" y="416719"/>
                  <a:pt x="6628458" y="245268"/>
                  <a:pt x="6930862" y="157162"/>
                </a:cubicBezTo>
                <a:cubicBezTo>
                  <a:pt x="7233266" y="69056"/>
                  <a:pt x="7543711" y="59531"/>
                  <a:pt x="7615149" y="0"/>
                </a:cubicBezTo>
              </a:path>
            </a:pathLst>
          </a:custGeom>
          <a:noFill/>
          <a:ln w="101600" cap="flat" cmpd="sng" algn="ctr">
            <a:solidFill>
              <a:srgbClr val="008E00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34D594-FBE1-B341-8D60-8F79283ACD4E}"/>
              </a:ext>
            </a:extLst>
          </p:cNvPr>
          <p:cNvSpPr/>
          <p:nvPr/>
        </p:nvSpPr>
        <p:spPr>
          <a:xfrm>
            <a:off x="8320085" y="3122921"/>
            <a:ext cx="32608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>
                <a:solidFill>
                  <a:srgbClr val="008E00"/>
                </a:solidFill>
                <a:latin typeface="Arial" panose="020B0604020202020204"/>
              </a:rPr>
              <a:t>Number of heifers</a:t>
            </a:r>
            <a:endParaRPr lang="en-US" sz="2800" b="1" dirty="0">
              <a:solidFill>
                <a:srgbClr val="008E00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B814CFB7-5FD8-8446-BEB4-2A5F43AF9750}"/>
              </a:ext>
            </a:extLst>
          </p:cNvPr>
          <p:cNvSpPr/>
          <p:nvPr/>
        </p:nvSpPr>
        <p:spPr bwMode="auto">
          <a:xfrm>
            <a:off x="628650" y="2013424"/>
            <a:ext cx="7643813" cy="557042"/>
          </a:xfrm>
          <a:custGeom>
            <a:avLst/>
            <a:gdLst>
              <a:gd name="connsiteX0" fmla="*/ 0 w 7643813"/>
              <a:gd name="connsiteY0" fmla="*/ 58264 h 557042"/>
              <a:gd name="connsiteX1" fmla="*/ 942975 w 7643813"/>
              <a:gd name="connsiteY1" fmla="*/ 15401 h 557042"/>
              <a:gd name="connsiteX2" fmla="*/ 1585913 w 7643813"/>
              <a:gd name="connsiteY2" fmla="*/ 286864 h 557042"/>
              <a:gd name="connsiteX3" fmla="*/ 2943225 w 7643813"/>
              <a:gd name="connsiteY3" fmla="*/ 1114 h 557042"/>
              <a:gd name="connsiteX4" fmla="*/ 4629150 w 7643813"/>
              <a:gd name="connsiteY4" fmla="*/ 201139 h 557042"/>
              <a:gd name="connsiteX5" fmla="*/ 5915025 w 7643813"/>
              <a:gd name="connsiteY5" fmla="*/ 529751 h 557042"/>
              <a:gd name="connsiteX6" fmla="*/ 7643813 w 7643813"/>
              <a:gd name="connsiteY6" fmla="*/ 515464 h 55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43813" h="557042">
                <a:moveTo>
                  <a:pt x="0" y="58264"/>
                </a:moveTo>
                <a:cubicBezTo>
                  <a:pt x="339328" y="17782"/>
                  <a:pt x="678656" y="-22699"/>
                  <a:pt x="942975" y="15401"/>
                </a:cubicBezTo>
                <a:cubicBezTo>
                  <a:pt x="1207294" y="53501"/>
                  <a:pt x="1252538" y="289245"/>
                  <a:pt x="1585913" y="286864"/>
                </a:cubicBezTo>
                <a:cubicBezTo>
                  <a:pt x="1919288" y="284483"/>
                  <a:pt x="2436019" y="15401"/>
                  <a:pt x="2943225" y="1114"/>
                </a:cubicBezTo>
                <a:cubicBezTo>
                  <a:pt x="3450431" y="-13173"/>
                  <a:pt x="4133850" y="113033"/>
                  <a:pt x="4629150" y="201139"/>
                </a:cubicBezTo>
                <a:cubicBezTo>
                  <a:pt x="5124450" y="289245"/>
                  <a:pt x="5412581" y="477364"/>
                  <a:pt x="5915025" y="529751"/>
                </a:cubicBezTo>
                <a:cubicBezTo>
                  <a:pt x="6417469" y="582139"/>
                  <a:pt x="7030641" y="548801"/>
                  <a:pt x="7643813" y="515464"/>
                </a:cubicBezTo>
              </a:path>
            </a:pathLst>
          </a:custGeom>
          <a:noFill/>
          <a:ln w="1016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95D840-D380-B54A-8958-8B869DCB11BA}"/>
              </a:ext>
            </a:extLst>
          </p:cNvPr>
          <p:cNvSpPr/>
          <p:nvPr/>
        </p:nvSpPr>
        <p:spPr>
          <a:xfrm>
            <a:off x="8320085" y="2053560"/>
            <a:ext cx="37957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/>
              </a:rPr>
              <a:t>Age of the herd </a:t>
            </a:r>
            <a:br>
              <a:rPr lang="en-US" sz="2800" kern="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/>
              </a:rPr>
            </a:br>
            <a:r>
              <a:rPr lang="en-US" sz="2800" kern="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/>
              </a:rPr>
              <a:t>(% of different parity)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611186" y="1267629"/>
            <a:ext cx="4914899" cy="4447371"/>
          </a:xfrm>
          <a:solidFill>
            <a:schemeClr val="bg1">
              <a:alpha val="96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91440" rIns="182880" bIns="91440">
            <a:spAutoFit/>
          </a:bodyPr>
          <a:lstStyle/>
          <a:p>
            <a:pPr marL="0" indent="0">
              <a:buNone/>
            </a:pPr>
            <a:r>
              <a:rPr lang="en-US" dirty="0"/>
              <a:t>Trends in 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Reproduction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Somatic cell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Health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Dry cow program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Heifer program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Etc.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172B19-DEF5-4E4E-938C-C4D9879E0862}"/>
              </a:ext>
            </a:extLst>
          </p:cNvPr>
          <p:cNvSpPr txBox="1"/>
          <p:nvPr/>
        </p:nvSpPr>
        <p:spPr>
          <a:xfrm>
            <a:off x="7677149" y="5907087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n-lt"/>
              </a:rPr>
              <a:t>2019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91D7EB-01E3-BA42-948C-568A17C85A50}"/>
              </a:ext>
            </a:extLst>
          </p:cNvPr>
          <p:cNvSpPr txBox="1"/>
          <p:nvPr/>
        </p:nvSpPr>
        <p:spPr>
          <a:xfrm>
            <a:off x="1337468" y="5907087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n-lt"/>
              </a:rPr>
              <a:t>2016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D85DAF-66E9-5940-953E-F32FAACCA365}"/>
              </a:ext>
            </a:extLst>
          </p:cNvPr>
          <p:cNvSpPr txBox="1"/>
          <p:nvPr/>
        </p:nvSpPr>
        <p:spPr>
          <a:xfrm>
            <a:off x="3450695" y="5907087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n-lt"/>
              </a:rPr>
              <a:t>2017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5F9697-E5EA-7248-AB33-DC4436E8A039}"/>
              </a:ext>
            </a:extLst>
          </p:cNvPr>
          <p:cNvSpPr txBox="1"/>
          <p:nvPr/>
        </p:nvSpPr>
        <p:spPr>
          <a:xfrm>
            <a:off x="5563922" y="5907087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n-lt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89104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Your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Collecting data before the visit</a:t>
            </a:r>
          </a:p>
          <a:p>
            <a:pPr lvl="1"/>
            <a:r>
              <a:rPr lang="en-US" dirty="0"/>
              <a:t>DHI / Dairy Comp / PC Dart</a:t>
            </a:r>
          </a:p>
          <a:p>
            <a:pPr lvl="1"/>
            <a:r>
              <a:rPr lang="en-US" dirty="0"/>
              <a:t>Milk processing records</a:t>
            </a:r>
          </a:p>
          <a:p>
            <a:pPr lvl="1"/>
            <a:r>
              <a:rPr lang="en-US" dirty="0"/>
              <a:t>On-farm data: health, reproduction, milk quality….</a:t>
            </a:r>
          </a:p>
          <a:p>
            <a:r>
              <a:rPr lang="en-US" dirty="0"/>
              <a:t>Areas of investigation</a:t>
            </a:r>
          </a:p>
          <a:p>
            <a:pPr lvl="1"/>
            <a:r>
              <a:rPr lang="en-US" dirty="0"/>
              <a:t>Your area of specialty</a:t>
            </a:r>
          </a:p>
          <a:p>
            <a:pPr lvl="1"/>
            <a:r>
              <a:rPr lang="en-US" dirty="0"/>
              <a:t>Other areas: genetics, culling, financial, feeding, reproduction, milk quality, labor….</a:t>
            </a:r>
          </a:p>
        </p:txBody>
      </p:sp>
    </p:spTree>
    <p:extLst>
      <p:ext uri="{BB962C8B-B14F-4D97-AF65-F5344CB8AC3E}">
        <p14:creationId xmlns:p14="http://schemas.microsoft.com/office/powerpoint/2010/main" val="14625583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Schedule For March 26th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Discussion Points&amp;quot;&quot;/&gt;&lt;property id=&quot;20307&quot; value=&quot;300&quot;/&gt;&lt;/object&gt;&lt;object type=&quot;3&quot; unique_id=&quot;10006&quot;&gt;&lt;property id=&quot;20148&quot; value=&quot;5&quot;/&gt;&lt;property id=&quot;20300&quot; value=&quot;Slide 3 - &amp;quot;Increasing Forage Intake&amp;#x0D;&amp;#x0A;(60 to 70% to ??? Total DMI)&amp;quot;&quot;/&gt;&lt;property id=&quot;20307&quot; value=&quot;357&quot;/&gt;&lt;/object&gt;&lt;object type=&quot;3&quot; unique_id=&quot;10007&quot;&gt;&lt;property id=&quot;20148&quot; value=&quot;5&quot;/&gt;&lt;property id=&quot;20300&quot; value=&quot;Slide 4 - &amp;quot;Fiber Requirements&amp;quot;&quot;/&gt;&lt;property id=&quot;20307&quot; value=&quot;329&quot;/&gt;&lt;/object&gt;&lt;object type=&quot;3&quot; unique_id=&quot;10008&quot;&gt;&lt;property id=&quot;20148&quot; value=&quot;5&quot;/&gt;&lt;property id=&quot;20300&quot; value=&quot;Slide 5 - &amp;quot;Physically effective fiber&amp;quot;&quot;/&gt;&lt;property id=&quot;20307&quot; value=&quot;331&quot;/&gt;&lt;/object&gt;&lt;object type=&quot;3&quot; unique_id=&quot;10009&quot;&gt;&lt;property id=&quot;20148&quot; value=&quot;5&quot;/&gt;&lt;property id=&quot;20300&quot; value=&quot;Slide 6 - &amp;quot;Can I Afford $250 a Ton Hay?&amp;quot;&quot;/&gt;&lt;property id=&quot;20307&quot; value=&quot;359&quot;/&gt;&lt;/object&gt;&lt;object type=&quot;3&quot; unique_id=&quot;10010&quot;&gt;&lt;property id=&quot;20148&quot; value=&quot;5&quot;/&gt;&lt;property id=&quot;20300&quot; value=&quot;Slide 7 - &amp;quot;Sesame Comparison&amp;#x0D;&amp;#x0A;(Sept 30, 2011)&amp;quot;&quot;/&gt;&lt;property id=&quot;20307&quot; value=&quot;358&quot;/&gt;&lt;/object&gt;&lt;object type=&quot;3&quot; unique_id=&quot;10011&quot;&gt;&lt;property id=&quot;20148&quot; value=&quot;5&quot;/&gt;&lt;property id=&quot;20300&quot; value=&quot;Slide 8 - &amp;quot;If Your Alfalfa/Grass Is &amp;lt; 130&amp;quot;&quot;/&gt;&lt;property id=&quot;20307&quot; value=&quot;360&quot;/&gt;&lt;/object&gt;&lt;object type=&quot;3&quot; unique_id=&quot;10012&quot;&gt;&lt;property id=&quot;20148&quot; value=&quot;5&quot;/&gt;&lt;property id=&quot;20300&quot; value=&quot;Slide 9 - &amp;quot;Silage Bacterial Inoculant&amp;quot;&quot;/&gt;&lt;property id=&quot;20307&quot; value=&quot;292&quot;/&gt;&lt;/object&gt;&lt;object type=&quot;3&quot; unique_id=&quot;10013&quot;&gt;&lt;property id=&quot;20148&quot; value=&quot;5&quot;/&gt;&lt;property id=&quot;20300&quot; value=&quot;Slide 10 - &amp;quot;Inoculants in Corn Silage&amp;#x0D;&amp;#x0A;(18 studies)&amp;quot;&quot;/&gt;&lt;property id=&quot;20307&quot; value=&quot;283&quot;/&gt;&lt;/object&gt;&lt;object type=&quot;3&quot; unique_id=&quot;10014&quot;&gt;&lt;property id=&quot;20148&quot; value=&quot;5&quot;/&gt;&lt;property id=&quot;20300&quot; value=&quot;Slide 11&quot;/&gt;&lt;property id=&quot;20307&quot; value=&quot;271&quot;/&gt;&lt;/object&gt;&lt;object type=&quot;3&quot; unique_id=&quot;10015&quot;&gt;&lt;property id=&quot;20148&quot; value=&quot;5&quot;/&gt;&lt;property id=&quot;20300&quot; value=&quot;Slide 12 - &amp;quot;A Look at Processed Corn Silage Facts and Figures&amp;quot;&quot;/&gt;&lt;property id=&quot;20307&quot; value=&quot;298&quot;/&gt;&lt;/object&gt;&lt;object type=&quot;3&quot; unique_id=&quot;10016&quot;&gt;&lt;property id=&quot;20148&quot; value=&quot;5&quot;/&gt;&lt;property id=&quot;20300&quot; value=&quot;Slide 13&quot;/&gt;&lt;property id=&quot;20307&quot; value=&quot;342&quot;/&gt;&lt;/object&gt;&lt;object type=&quot;3&quot; unique_id=&quot;10017&quot;&gt;&lt;property id=&quot;20148&quot; value=&quot;5&quot;/&gt;&lt;property id=&quot;20300&quot; value=&quot;Slide 14 - &amp;quot;Corn Silage Processing Score&amp;quot;&quot;/&gt;&lt;property id=&quot;20307&quot; value=&quot;332&quot;/&gt;&lt;/object&gt;&lt;object type=&quot;3&quot; unique_id=&quot;10018&quot;&gt;&lt;property id=&quot;20148&quot; value=&quot;5&quot;/&gt;&lt;property id=&quot;20300&quot; value=&quot;Slide 15 - &amp;quot;Field Results&amp;quot;&quot;/&gt;&lt;property id=&quot;20307&quot; value=&quot;345&quot;/&gt;&lt;/object&gt;&lt;object type=&quot;3&quot; unique_id=&quot;10019&quot;&gt;&lt;property id=&quot;20148&quot; value=&quot;5&quot;/&gt;&lt;property id=&quot;20300&quot; value=&quot;Slide 16 - &amp;quot;Selecting Corn Silage &amp;quot;&quot;/&gt;&lt;property id=&quot;20307&quot; value=&quot;337&quot;/&gt;&lt;/object&gt;&lt;object type=&quot;3&quot; unique_id=&quot;10020&quot;&gt;&lt;property id=&quot;20148&quot; value=&quot;5&quot;/&gt;&lt;property id=&quot;20300&quot; value=&quot;Slide 17 - &amp;quot;Selecting Corn Silage Varieties&amp;quot;&quot;/&gt;&lt;property id=&quot;20307&quot; value=&quot;341&quot;/&gt;&lt;/object&gt;&lt;object type=&quot;3&quot; unique_id=&quot;10021&quot;&gt;&lt;property id=&quot;20148&quot; value=&quot;5&quot;/&gt;&lt;property id=&quot;20300&quot; value=&quot;Slide 18 - &amp;quot;Corn Silage Varieties&amp;quot;&quot;/&gt;&lt;property id=&quot;20307&quot; value=&quot;338&quot;/&gt;&lt;/object&gt;&lt;object type=&quot;3&quot; unique_id=&quot;10022&quot;&gt;&lt;property id=&quot;20148&quot; value=&quot;5&quot;/&gt;&lt;property id=&quot;20300&quot; value=&quot;Slide 19 - &amp;quot;Corn Grain Yield &amp;#x0D;&amp;#x0A;and Silage DM Yield&amp;quot;&quot;/&gt;&lt;property id=&quot;20307&quot; value=&quot;362&quot;/&gt;&lt;/object&gt;&lt;object type=&quot;3&quot; unique_id=&quot;10023&quot;&gt;&lt;property id=&quot;20148&quot; value=&quot;5&quot;/&gt;&lt;property id=&quot;20300&quot; value=&quot;Slide 20 - &amp;quot;Plant Dry Matter vs. Composition&amp;#x0D;&amp;#x0A;Plant Composition 2008&amp;quot;&quot;/&gt;&lt;property id=&quot;20307&quot; value=&quot;363&quot;/&gt;&lt;/object&gt;&lt;object type=&quot;3&quot; unique_id=&quot;10024&quot;&gt;&lt;property id=&quot;20148&quot; value=&quot;5&quot;/&gt;&lt;property id=&quot;20300&quot; value=&quot;Slide 21 - &amp;quot;Plant Dry Matter vs. Composition&amp;#x0D;&amp;#x0A;Plant Composition 2008&amp;quot;&quot;/&gt;&lt;property id=&quot;20307&quot; value=&quot;364&quot;/&gt;&lt;/object&gt;&lt;object type=&quot;3&quot; unique_id=&quot;10025&quot;&gt;&lt;property id=&quot;20148&quot; value=&quot;5&quot;/&gt;&lt;property id=&quot;20300&quot; value=&quot;Slide 22 - &amp;quot;Impact of Corn Silage Hybrids&amp;#x0D;&amp;#x0A;(1995 to 2000; U of WI)&amp;quot;&quot;/&gt;&lt;property id=&quot;20307&quot; value=&quot;319&quot;/&gt;&lt;/object&gt;&lt;object type=&quot;3&quot; unique_id=&quot;10026&quot;&gt;&lt;property id=&quot;20148&quot; value=&quot;5&quot;/&gt;&lt;property id=&quot;20300&quot; value=&quot;Slide 23 - &amp;quot;EVALUATING FORAGES&amp;quot;&quot;/&gt;&lt;property id=&quot;20307&quot; value=&quot;258&quot;/&gt;&lt;/object&gt;&lt;object type=&quot;3&quot; unique_id=&quot;10027&quot;&gt;&lt;property id=&quot;20148&quot; value=&quot;5&quot;/&gt;&lt;property id=&quot;20300&quot; value=&quot;Slide 24 - &amp;quot;NDFD Summaries&amp;#x0D;&amp;#x0A;Dairyland Laboratories&amp;quot;&quot;/&gt;&lt;property id=&quot;20307&quot; value=&quot;305&quot;/&gt;&lt;/object&gt;&lt;object type=&quot;3&quot; unique_id=&quot;10028&quot;&gt;&lt;property id=&quot;20148&quot; value=&quot;5&quot;/&gt;&lt;property id=&quot;20300&quot; value=&quot;Slide 25 - &amp;quot;Relative Forage Quality (RFQ)&amp;quot;&quot;/&gt;&lt;property id=&quot;20307&quot; value=&quot;299&quot;/&gt;&lt;/object&gt;&lt;object type=&quot;3&quot; unique_id=&quot;10029&quot;&gt;&lt;property id=&quot;20148&quot; value=&quot;5&quot;/&gt;&lt;property id=&quot;20300&quot; value=&quot;Slide 26&quot;/&gt;&lt;property id=&quot;20307&quot; value=&quot;308&quot;/&gt;&lt;/object&gt;&lt;object type=&quot;3&quot; unique_id=&quot;10030&quot;&gt;&lt;property id=&quot;20148&quot; value=&quot;5&quot;/&gt;&lt;property id=&quot;20300&quot; value=&quot;Slide 27 - &amp;quot;Relative Forage Quality&amp;quot;&quot;/&gt;&lt;property id=&quot;20307&quot; value=&quot;315&quot;/&gt;&lt;/object&gt;&lt;object type=&quot;3&quot; unique_id=&quot;10031&quot;&gt;&lt;property id=&quot;20148&quot; value=&quot;5&quot;/&gt;&lt;property id=&quot;20300&quot; value=&quot;Slide 28 - &amp;quot;Relative Forage Quality&amp;quot;&quot;/&gt;&lt;property id=&quot;20307&quot; value=&quot;316&quot;/&gt;&lt;/object&gt;&lt;object type=&quot;3&quot; unique_id=&quot;10032&quot;&gt;&lt;property id=&quot;20148&quot; value=&quot;5&quot;/&gt;&lt;property id=&quot;20300&quot; value=&quot;Slide 29&quot;/&gt;&lt;property id=&quot;20307&quot; value=&quot;309&quot;/&gt;&lt;/object&gt;&lt;object type=&quot;3&quot; unique_id=&quot;10033&quot;&gt;&lt;property id=&quot;20148&quot; value=&quot;5&quot;/&gt;&lt;property id=&quot;20300&quot; value=&quot;Slide 30 - &amp;quot;Penn State Separator&amp;quot;&quot;/&gt;&lt;property id=&quot;20307&quot; value=&quot;266&quot;/&gt;&lt;/object&gt;&lt;object type=&quot;3&quot; unique_id=&quot;10034&quot;&gt;&lt;property id=&quot;20148&quot; value=&quot;5&quot;/&gt;&lt;property id=&quot;20300&quot; value=&quot;Slide 31 - &amp;quot;Penn State Separator&amp;quot;&quot;/&gt;&lt;property id=&quot;20307&quot; value=&quot;317&quot;/&gt;&lt;/object&gt;&lt;object type=&quot;3&quot; unique_id=&quot;10035&quot;&gt;&lt;property id=&quot;20148&quot; value=&quot;5&quot;/&gt;&lt;property id=&quot;20300&quot; value=&quot;Slide 32 - &amp;quot;Applying the Results&amp;#x0D;&amp;#x0A;Penn State Box&amp;quot;&quot;/&gt;&lt;property id=&quot;20307&quot; value=&quot;318&quot;/&gt;&lt;/object&gt;&lt;object type=&quot;3&quot; unique_id=&quot;10036&quot;&gt;&lt;property id=&quot;20148&quot; value=&quot;5&quot;/&gt;&lt;property id=&quot;20300&quot; value=&quot;Slide 33 - &amp;quot;Using Wheat Straw&amp;quot;&quot;/&gt;&lt;property id=&quot;20307&quot; value=&quot;346&quot;/&gt;&lt;/object&gt;&lt;object type=&quot;3&quot; unique_id=&quot;10037&quot;&gt;&lt;property id=&quot;20148&quot; value=&quot;5&quot;/&gt;&lt;property id=&quot;20300&quot; value=&quot;Slide 34 - &amp;quot;Alfalfa Production Costs - IL&amp;#x0D;&amp;#x0A;(22 tons baled hay removed per acre over 4 years)&amp;quot;&quot;/&gt;&lt;property id=&quot;20307&quot; value=&quot;325&quot;/&gt;&lt;/object&gt;&lt;object type=&quot;3&quot; unique_id=&quot;10038&quot;&gt;&lt;property id=&quot;20148&quot; value=&quot;5&quot;/&gt;&lt;property id=&quot;20300&quot; value=&quot;Slide 35 - &amp;quot;Alfalfa Production Costs&amp;#x0D;&amp;#x0A;4 Year Stand&amp;quot;&quot;/&gt;&lt;property id=&quot;20307&quot; value=&quot;352&quot;/&gt;&lt;/object&gt;&lt;object type=&quot;3&quot; unique_id=&quot;10039&quot;&gt;&lt;property id=&quot;20148&quot; value=&quot;5&quot;/&gt;&lt;property id=&quot;20300&quot; value=&quot;Slide 36 - &amp;quot;II. Maintenance Cost Per Acre – 1st Yr  &amp;#x0D;&amp;#x0A;&amp;amp;#x09;&amp;amp;#x09;&amp;amp;#x09;(4 Ton Hay)&amp;quot;&quot;/&gt;&lt;property id=&quot;20307&quot; value=&quot;353&quot;/&gt;&lt;/object&gt;&lt;object type=&quot;3&quot; unique_id=&quot;10040&quot;&gt;&lt;property id=&quot;20148&quot; value=&quot;5&quot;/&gt;&lt;property id=&quot;20300&quot; value=&quot;Slide 37 - &amp;quot;III. Maintenance Cost Per Acre - &amp;#x0D;&amp;#x0A;     Yr 2, 3, &amp;amp; 4  (18 Ton Hay Removed)&amp;quot;&quot;/&gt;&lt;property id=&quot;20307&quot; value=&quot;354&quot;/&gt;&lt;/object&gt;&lt;object type=&quot;3&quot; unique_id=&quot;10041&quot;&gt;&lt;property id=&quot;20148&quot; value=&quot;5&quot;/&gt;&lt;property id=&quot;20300&quot; value=&quot;Slide 38 - &amp;quot;Price of Standing Hay in Field (Baled)&amp;#x0D;&amp;#x0A;(assume hay selling for $200/ton)&amp;quot;&quot;/&gt;&lt;property id=&quot;20307&quot; value=&quot;356&quot;/&gt;&lt;/object&gt;&lt;object type=&quot;3&quot; unique_id=&quot;10042&quot;&gt;&lt;property id=&quot;20148&quot; value=&quot;5&quot;/&gt;&lt;property id=&quot;20300&quot; value=&quot;Slide 39 - &amp;quot;Pricing Standing Hay as Haylage&amp;quot;&quot;/&gt;&lt;property id=&quot;20307&quot; value=&quot;323&quot;/&gt;&lt;/object&gt;&lt;object type=&quot;3&quot; unique_id=&quot;10043&quot;&gt;&lt;property id=&quot;20148&quot; value=&quot;5&quot;/&gt;&lt;property id=&quot;20300&quot; value=&quot;Slide 40 - &amp;quot;Pricing Standing Hay as Haylage&amp;quot;&quot;/&gt;&lt;property id=&quot;20307&quot; value=&quot;324&quot;/&gt;&lt;/object&gt;&lt;object type=&quot;3&quot; unique_id=&quot;10044&quot;&gt;&lt;property id=&quot;20148&quot; value=&quot;5&quot;/&gt;&lt;property id=&quot;20300&quot; value=&quot;Slide 41 - &amp;quot;Pricing Standing Corn Silage&amp;#x0D;&amp;#x0A;(silage value driven by price of shelled corn)&amp;quot;&quot;/&gt;&lt;property id=&quot;20307&quot; value=&quot;326&quot;/&gt;&lt;/object&gt;&lt;object type=&quot;3&quot; unique_id=&quot;10045&quot;&gt;&lt;property id=&quot;20148&quot; value=&quot;5&quot;/&gt;&lt;property id=&quot;20300&quot; value=&quot;Slide 42 - &amp;quot;Pricing Standing Corn Silage&amp;#x0D;&amp;#x0A;(assuming 7 bu. corn/ton of 65% moisture silage)&amp;quot;&quot;/&gt;&lt;property id=&quot;20307&quot; value=&quot;327&quot;/&gt;&lt;/object&gt;&lt;object type=&quot;3&quot; unique_id=&quot;10046&quot;&gt;&lt;property id=&quot;20148&quot; value=&quot;5&quot;/&gt;&lt;property id=&quot;20300&quot; value=&quot;Slide 43 - &amp;quot; Building a Corn Silage Budget&amp;quot;&quot;/&gt;&lt;property id=&quot;20307&quot; value=&quot;361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6&quot;/&gt;&lt;lineCharCount val=&quot;7&quot;/&gt;&lt;lineCharCount val=&quot;13&quot;/&gt;&lt;lineCharCount val=&quot;12&quot;/&gt;&lt;lineCharCount val=&quot;13&quot;/&gt;&lt;lineCharCount val=&quot;11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6&quot;/&gt;&lt;lineCharCount val=&quot;7&quot;/&gt;&lt;lineCharCount val=&quot;13&quot;/&gt;&lt;lineCharCount val=&quot;12&quot;/&gt;&lt;lineCharCount val=&quot;13&quot;/&gt;&lt;lineCharCount val=&quot;11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33&quot;/&gt;&lt;lineCharCount val=&quot;13&quot;/&gt;&lt;lineCharCount val=&quot;11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D1FFADC-35CC-445E-A23A-D08EACE7B9B3}&quot;/&gt;&lt;isInvalidForFieldText val=&quot;0&quot;/&gt;&lt;Image&gt;&lt;filename val=&quot;\\psf\Home\Documents\My Adobe Presentations\BulkTankMilkQual\data\asimages\{2D1FFADC-35CC-445E-A23A-D08EACE7B9B3}_MtorLt.png&quot;/&gt;&lt;left val=&quot;-15&quot;/&gt;&lt;top val=&quot;457&quot;/&gt;&lt;width val=&quot;995&quot;/&gt;&lt;height val=&quot;93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95B1E76-3A87-4436-9EB5-D3371EA9229A}&quot;/&gt;&lt;isInvalidForFieldText val=&quot;0&quot;/&gt;&lt;Image&gt;&lt;filename val=&quot;C:\Users\jhbaltz\Documents\My Adobe Presentations\Spartan-RationBuilding\data\asimages\{895B1E76-3A87-4436-9EB5-D3371EA9229A}_MtorLt.png&quot;/&gt;&lt;left val=&quot;-15&quot;/&gt;&lt;top val=&quot;230&quot;/&gt;&lt;width val=&quot;259&quot;/&gt;&lt;height val=&quot;324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8D7DB6E-F28F-4089-9ECF-D07C8E8A3951}&quot;/&gt;&lt;isInvalidForFieldText val=&quot;0&quot;/&gt;&lt;Image&gt;&lt;filename val=&quot;C:\Users\jhbaltz\Documents\My Adobe Presentations\Spartan-RationBuilding\data\asimages\{38D7DB6E-F28F-4089-9ECF-D07C8E8A3951}_MtorLt.png&quot;/&gt;&lt;left val=&quot;770&quot;/&gt;&lt;top val=&quot;291&quot;/&gt;&lt;width val=&quot;205&quot;/&gt;&lt;height val=&quot;264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7&quot;/&gt;&lt;lineCharCount val=&quot;26&quot;/&gt;&lt;/TableIndex&gt;&lt;/ShapeTextInfo&gt;"/>
  <p:tag name="PRESENTER_SHAPEINFO" val="&lt;ThreeDShapeInfo&gt;&lt;uuid val=&quot;{B9FCCD00-7610-4B69-86A2-425BE2853B50}&quot;/&gt;&lt;isInvalidForFieldText val=&quot;0&quot;/&gt;&lt;Image&gt;&lt;filename val=&quot;C:\Users\jhbaltz\Documents\My Adobe Presentations\Spartan-RationBuilding\data\asimages\{B9FCCD00-7610-4B69-86A2-425BE2853B50}_MtorLt.png&quot;/&gt;&lt;left val=&quot;215&quot;/&gt;&lt;top val=&quot;376&quot;/&gt;&lt;width val=&quot;637&quot;/&gt;&lt;height val=&quot;115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0&quot;/&gt;&lt;lineCharCount val=&quot;31&quot;/&gt;&lt;/TableIndex&gt;&lt;/ShapeTextInfo&gt;"/>
  <p:tag name="PRESENTER_SHAPEINFO" val="&lt;ThreeDShapeInfo&gt;&lt;uuid val=&quot;{630C9F58-3FE8-4A21-8014-24C377A0F0A1}&quot;/&gt;&lt;isInvalidForFieldText val=&quot;0&quot;/&gt;&lt;Image&gt;&lt;filename val=&quot;C:\Users\jhbaltz\Documents\My Adobe Presentations\Spartan-RationBuilding\data\asimages\{630C9F58-3FE8-4A21-8014-24C377A0F0A1}_MtorLt.png&quot;/&gt;&lt;left val=&quot;429&quot;/&gt;&lt;top val=&quot;418&quot;/&gt;&lt;width val=&quot;383&quot;/&gt;&lt;height val=&quot;9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7&quot;/&gt;&lt;lineCharCount val=&quot;31&quot;/&gt;&lt;lineCharCount val=&quot;22&quot;/&gt;&lt;lineCharCount val=&quot;35&quot;/&gt;&lt;/TableIndex&gt;&lt;/ShapeTextInfo&gt;"/>
  <p:tag name="PRESENTER_SHAPEINFO" val="&lt;ThreeDShapeInfo&gt;&lt;uuid val=&quot;{7B3D642A-0B7D-4A23-8E8C-9DDB90D2F7B0}&quot;/&gt;&lt;isInvalidForFieldText val=&quot;0&quot;/&gt;&lt;Image&gt;&lt;filename val=&quot;C:\Users\jhbaltz\Documents\My Adobe Presentations\Spartan-RationBuilding\data\asimages\{7B3D642A-0B7D-4A23-8E8C-9DDB90D2F7B0}_MtorLt.png&quot;/&gt;&lt;left val=&quot;11&quot;/&gt;&lt;top val=&quot;4&quot;/&gt;&lt;width val=&quot;921&quot;/&gt;&lt;height val=&quot;227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33&quot;/&gt;&lt;lineCharCount val=&quot;13&quot;/&gt;&lt;lineCharCount val=&quot;11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33&quot;/&gt;&lt;lineCharCount val=&quot;13&quot;/&gt;&lt;lineCharCount val=&quot;11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6&quot;/&gt;&lt;lineCharCount val=&quot;7&quot;/&gt;&lt;lineCharCount val=&quot;13&quot;/&gt;&lt;lineCharCount val=&quot;12&quot;/&gt;&lt;lineCharCount val=&quot;13&quot;/&gt;&lt;lineCharCount val=&quot;11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6&quot;/&gt;&lt;lineCharCount val=&quot;7&quot;/&gt;&lt;lineCharCount val=&quot;13&quot;/&gt;&lt;lineCharCount val=&quot;12&quot;/&gt;&lt;lineCharCount val=&quot;13&quot;/&gt;&lt;lineCharCount val=&quot;11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33&quot;/&gt;&lt;lineCharCount val=&quot;13&quot;/&gt;&lt;lineCharCount val=&quot;11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33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6&quot;/&gt;&lt;lineCharCount val=&quot;7&quot;/&gt;&lt;lineCharCount val=&quot;13&quot;/&gt;&lt;lineCharCount val=&quot;12&quot;/&gt;&lt;lineCharCount val=&quot;13&quot;/&gt;&lt;lineCharCount val=&quot;11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6&quot;/&gt;&lt;lineCharCount val=&quot;7&quot;/&gt;&lt;lineCharCount val=&quot;13&quot;/&gt;&lt;lineCharCount val=&quot;12&quot;/&gt;&lt;lineCharCount val=&quot;13&quot;/&gt;&lt;lineCharCount val=&quot;11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\\psf\Home\Desktop\___Projects\__Forage 2015\2_Recorded\H-CS_Test\H-CS_Test_07.mp3"/>
  <p:tag name="PPSNARRATION" val="7,1566996866,\\psf\Home\Desktop\___Projects\__Forage 2015\3-Completed\Working Files\H-CS_Test\H-CS_Test_pptx\Media.ppcx"/>
  <p:tag name="HTML_SHAPEINFO" val="&lt;SlideThumbPath val=&quot;Slide7.PNG&quot;/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  <p:tag name="PRESENTER_SHAPEINFO" val="&lt;ThreeDShapeInfo&gt;&lt;uuid val=&quot;{54981715-3035-454A-985D-1CA7D479929B}&quot;/&gt;&lt;isInvalidForFieldText val=&quot;0&quot;/&gt;&lt;Image&gt;&lt;filename val=&quot;C:\Users\JHBALT~1.UOF\AppData\Local\Temp\PR\data\asimages\{54981715-3035-454A-985D-1CA7D479929B}_7.png&quot;/&gt;&lt;left val=&quot;11&quot;/&gt;&lt;top val=&quot;13&quot;/&gt;&lt;width val=&quot;924&quot;/&gt;&lt;height val=&quot;106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6&quot;/&gt;&lt;lineCharCount val=&quot;7&quot;/&gt;&lt;lineCharCount val=&quot;13&quot;/&gt;&lt;lineCharCount val=&quot;12&quot;/&gt;&lt;lineCharCount val=&quot;13&quot;/&gt;&lt;lineCharCount val=&quot;11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6&quot;/&gt;&lt;lineCharCount val=&quot;7&quot;/&gt;&lt;lineCharCount val=&quot;13&quot;/&gt;&lt;lineCharCount val=&quot;12&quot;/&gt;&lt;lineCharCount val=&quot;13&quot;/&gt;&lt;lineCharCount val=&quot;11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33&quot;/&gt;&lt;lineCharCount val=&quot;13&quot;/&gt;&lt;lineCharCount val=&quot;11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heme/theme1.xml><?xml version="1.0" encoding="utf-8"?>
<a:theme xmlns:a="http://schemas.openxmlformats.org/drawingml/2006/main" name="2018-05-23 Hutjens">
  <a:themeElements>
    <a:clrScheme name="UIUC-2018 1">
      <a:dk1>
        <a:srgbClr val="000000"/>
      </a:dk1>
      <a:lt1>
        <a:srgbClr val="FFFFFF"/>
      </a:lt1>
      <a:dk2>
        <a:srgbClr val="13284B"/>
      </a:dk2>
      <a:lt2>
        <a:srgbClr val="E84927"/>
      </a:lt2>
      <a:accent1>
        <a:srgbClr val="AB2012"/>
      </a:accent1>
      <a:accent2>
        <a:srgbClr val="FEF600"/>
      </a:accent2>
      <a:accent3>
        <a:srgbClr val="062AA5"/>
      </a:accent3>
      <a:accent4>
        <a:srgbClr val="AA7941"/>
      </a:accent4>
      <a:accent5>
        <a:srgbClr val="606EB2"/>
      </a:accent5>
      <a:accent6>
        <a:srgbClr val="369333"/>
      </a:accent6>
      <a:hlink>
        <a:srgbClr val="0047FE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SL_repro_cd_00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L_repro_cd_00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L_repro_cd_00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L_repro_cd_00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L_repro_cd_0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L_repro_cd_0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L_repro_cd_0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8-05-23 Hutjens" id="{4E9972BA-74D1-45B0-A1DF-B6721C6244FD}" vid="{CB65B17A-613B-49D8-A452-0B0CC43D5FEE}"/>
    </a:ext>
  </a:extLst>
</a:theme>
</file>

<file path=ppt/theme/theme2.xml><?xml version="1.0" encoding="utf-8"?>
<a:theme xmlns:a="http://schemas.openxmlformats.org/drawingml/2006/main" name="1_2017-New">
  <a:themeElements>
    <a:clrScheme name="University of Illinois - New">
      <a:dk1>
        <a:srgbClr val="E84927"/>
      </a:dk1>
      <a:lt1>
        <a:srgbClr val="FFFFFF"/>
      </a:lt1>
      <a:dk2>
        <a:srgbClr val="13284B"/>
      </a:dk2>
      <a:lt2>
        <a:srgbClr val="D6D6D1"/>
      </a:lt2>
      <a:accent1>
        <a:srgbClr val="707371"/>
      </a:accent1>
      <a:accent2>
        <a:srgbClr val="E87722"/>
      </a:accent2>
      <a:accent3>
        <a:srgbClr val="AC2113"/>
      </a:accent3>
      <a:accent4>
        <a:srgbClr val="AA7941"/>
      </a:accent4>
      <a:accent5>
        <a:srgbClr val="606EB2"/>
      </a:accent5>
      <a:accent6>
        <a:srgbClr val="369333"/>
      </a:accent6>
      <a:hlink>
        <a:srgbClr val="0432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SL_repro_cd_00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L_repro_cd_00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L_repro_cd_00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L_repro_cd_00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L_repro_cd_0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L_repro_cd_0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L_repro_cd_0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7-New" id="{EDDEE255-62A2-DC42-AC85-369FFEF5E356}" vid="{D1634418-5062-CC40-BCF6-28DC3859253E}"/>
    </a:ext>
  </a:extLst>
</a:theme>
</file>

<file path=ppt/theme/theme3.xml><?xml version="1.0" encoding="utf-8"?>
<a:theme xmlns:a="http://schemas.openxmlformats.org/drawingml/2006/main" name="2016-IDTG">
  <a:themeElements>
    <a:clrScheme name="University of Illinois">
      <a:dk1>
        <a:srgbClr val="D45D00"/>
      </a:dk1>
      <a:lt1>
        <a:srgbClr val="FFFFFF"/>
      </a:lt1>
      <a:dk2>
        <a:srgbClr val="002058"/>
      </a:dk2>
      <a:lt2>
        <a:srgbClr val="F7E086"/>
      </a:lt2>
      <a:accent1>
        <a:srgbClr val="369333"/>
      </a:accent1>
      <a:accent2>
        <a:srgbClr val="E87722"/>
      </a:accent2>
      <a:accent3>
        <a:srgbClr val="AC2113"/>
      </a:accent3>
      <a:accent4>
        <a:srgbClr val="AA7941"/>
      </a:accent4>
      <a:accent5>
        <a:srgbClr val="606EB2"/>
      </a:accent5>
      <a:accent6>
        <a:srgbClr val="EAEAEA"/>
      </a:accent6>
      <a:hlink>
        <a:srgbClr val="0432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SL_repro_cd_00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L_repro_cd_00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L_repro_cd_00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L_repro_cd_00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L_repro_cd_0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L_repro_cd_0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L_repro_cd_0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-IDTG" id="{D310E92C-C0E5-4BFE-A0E6-1D6CA9955FF2}" vid="{84C2D35E-80B1-4CC6-835F-ECB4D460C3C7}"/>
    </a:ext>
  </a:extLst>
</a:theme>
</file>

<file path=ppt/theme/theme4.xml><?xml version="1.0" encoding="utf-8"?>
<a:theme xmlns:a="http://schemas.openxmlformats.org/drawingml/2006/main" name="1_IDTG-2016">
  <a:themeElements>
    <a:clrScheme name="University of Illinois">
      <a:dk1>
        <a:srgbClr val="D45D00"/>
      </a:dk1>
      <a:lt1>
        <a:srgbClr val="FFFFFF"/>
      </a:lt1>
      <a:dk2>
        <a:srgbClr val="002058"/>
      </a:dk2>
      <a:lt2>
        <a:srgbClr val="F7E086"/>
      </a:lt2>
      <a:accent1>
        <a:srgbClr val="369333"/>
      </a:accent1>
      <a:accent2>
        <a:srgbClr val="E87722"/>
      </a:accent2>
      <a:accent3>
        <a:srgbClr val="AC2113"/>
      </a:accent3>
      <a:accent4>
        <a:srgbClr val="AA7941"/>
      </a:accent4>
      <a:accent5>
        <a:srgbClr val="606EB2"/>
      </a:accent5>
      <a:accent6>
        <a:srgbClr val="EAEAEA"/>
      </a:accent6>
      <a:hlink>
        <a:srgbClr val="0432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SL_repro_cd_00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L_repro_cd_00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L_repro_cd_00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L_repro_cd_00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L_repro_cd_0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L_repro_cd_0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L_repro_cd_0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DTG-2016" id="{40D9ABB8-B0AE-BE45-8CDA-65C60C4D63D3}" vid="{FC61612C-2585-0D41-AC86-133E7F06B887}"/>
    </a:ext>
  </a:extLst>
</a:theme>
</file>

<file path=ppt/theme/theme5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4E1433A5-6CCD-43EB-A531-3AE0C4DBB110}" vid="{5C2A7FE5-7999-4916-9044-1DBE18FDB747}"/>
    </a:ext>
  </a:extLst>
</a:theme>
</file>

<file path=ppt/theme/theme6.xml><?xml version="1.0" encoding="utf-8"?>
<a:theme xmlns:a="http://schemas.openxmlformats.org/drawingml/2006/main" name="2018-05-23">
  <a:themeElements>
    <a:clrScheme name="UIUC-2018 1">
      <a:dk1>
        <a:srgbClr val="000000"/>
      </a:dk1>
      <a:lt1>
        <a:srgbClr val="FFFFFF"/>
      </a:lt1>
      <a:dk2>
        <a:srgbClr val="13284B"/>
      </a:dk2>
      <a:lt2>
        <a:srgbClr val="E84927"/>
      </a:lt2>
      <a:accent1>
        <a:srgbClr val="AB2012"/>
      </a:accent1>
      <a:accent2>
        <a:srgbClr val="FEF600"/>
      </a:accent2>
      <a:accent3>
        <a:srgbClr val="062AA5"/>
      </a:accent3>
      <a:accent4>
        <a:srgbClr val="AA7941"/>
      </a:accent4>
      <a:accent5>
        <a:srgbClr val="606EB2"/>
      </a:accent5>
      <a:accent6>
        <a:srgbClr val="369333"/>
      </a:accent6>
      <a:hlink>
        <a:srgbClr val="0047FE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SL_repro_cd_00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L_repro_cd_00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L_repro_cd_00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L_repro_cd_00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L_repro_cd_0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L_repro_cd_0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L_repro_cd_0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8-05-23" id="{AE9FBDAE-3AD1-4EE4-B708-4A7C82454071}" vid="{4C4914ED-8C81-4790-BFF1-AFB18C84D4D4}"/>
    </a:ext>
  </a:extLst>
</a:theme>
</file>

<file path=ppt/theme/theme7.xml><?xml version="1.0" encoding="utf-8"?>
<a:theme xmlns:a="http://schemas.openxmlformats.org/drawingml/2006/main" name="2017-New">
  <a:themeElements>
    <a:clrScheme name="University of Illinois - New">
      <a:dk1>
        <a:srgbClr val="E84927"/>
      </a:dk1>
      <a:lt1>
        <a:srgbClr val="FFFFFF"/>
      </a:lt1>
      <a:dk2>
        <a:srgbClr val="13284B"/>
      </a:dk2>
      <a:lt2>
        <a:srgbClr val="D6D6D1"/>
      </a:lt2>
      <a:accent1>
        <a:srgbClr val="707371"/>
      </a:accent1>
      <a:accent2>
        <a:srgbClr val="E87722"/>
      </a:accent2>
      <a:accent3>
        <a:srgbClr val="AC2113"/>
      </a:accent3>
      <a:accent4>
        <a:srgbClr val="AA7941"/>
      </a:accent4>
      <a:accent5>
        <a:srgbClr val="606EB2"/>
      </a:accent5>
      <a:accent6>
        <a:srgbClr val="369333"/>
      </a:accent6>
      <a:hlink>
        <a:srgbClr val="0432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SL_repro_cd_00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L_repro_cd_00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L_repro_cd_00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L_repro_cd_00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L_repro_cd_0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L_repro_cd_0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L_repro_cd_0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7-New" id="{9CE74CF0-CB58-2747-B59E-BFF11D4B733A}" vid="{F1290697-8EF1-D24B-A960-11564D4BCA75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4968</TotalTime>
  <Words>1174</Words>
  <Application>Microsoft Office PowerPoint</Application>
  <PresentationFormat>Widescreen</PresentationFormat>
  <Paragraphs>432</Paragraphs>
  <Slides>39</Slides>
  <Notes>19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39</vt:i4>
      </vt:variant>
    </vt:vector>
  </HeadingPairs>
  <TitlesOfParts>
    <vt:vector size="53" baseType="lpstr">
      <vt:lpstr>Arial</vt:lpstr>
      <vt:lpstr>Arial Narrow</vt:lpstr>
      <vt:lpstr>Calibri</vt:lpstr>
      <vt:lpstr>Comic Sans MS</vt:lpstr>
      <vt:lpstr>Courier New</vt:lpstr>
      <vt:lpstr>Times New Roman</vt:lpstr>
      <vt:lpstr>Wingdings</vt:lpstr>
      <vt:lpstr>2018-05-23 Hutjens</vt:lpstr>
      <vt:lpstr>1_2017-New</vt:lpstr>
      <vt:lpstr>2016-IDTG</vt:lpstr>
      <vt:lpstr>1_IDTG-2016</vt:lpstr>
      <vt:lpstr>Theme1</vt:lpstr>
      <vt:lpstr>2018-05-23</vt:lpstr>
      <vt:lpstr>2017-New</vt:lpstr>
      <vt:lpstr>Making A Farm Visit  Hints and Strategies 2019 Midwest Regional Dairy Challenge HCC, IL  February 14, 2019 </vt:lpstr>
      <vt:lpstr>Today’s Changing Economics </vt:lpstr>
      <vt:lpstr>Changing  Dairy Economics</vt:lpstr>
      <vt:lpstr>Classification of Today’s Dairy Farms</vt:lpstr>
      <vt:lpstr>Making a Farm Visit—Who Arranges?</vt:lpstr>
      <vt:lpstr>Making The Farm Visit—Why?</vt:lpstr>
      <vt:lpstr>Goals for the Farm</vt:lpstr>
      <vt:lpstr>Develop a Strategy: Looking Back </vt:lpstr>
      <vt:lpstr>Developing Your Plan</vt:lpstr>
      <vt:lpstr>Cost Comparison Summary (Cost per cwt)</vt:lpstr>
      <vt:lpstr>Collect Data and Evaluate</vt:lpstr>
      <vt:lpstr>Feed Evaluation </vt:lpstr>
      <vt:lpstr>Evaluating Rations</vt:lpstr>
      <vt:lpstr>Evaluating Feeding  System</vt:lpstr>
      <vt:lpstr>Milk Fat and Milk Protein Relationship (Hoard’s Dairyman—August 2018)</vt:lpstr>
      <vt:lpstr>Pounds of Protein and Fat</vt:lpstr>
      <vt:lpstr>Forage Quality:  NDFD--48 Summary </vt:lpstr>
      <vt:lpstr>Legume Haylage</vt:lpstr>
      <vt:lpstr>Corn Silage Fiber Values</vt:lpstr>
      <vt:lpstr> Feed Efficiency</vt:lpstr>
      <vt:lpstr>Milk Yield Targets (Ohio State University) </vt:lpstr>
      <vt:lpstr>Milk Yield Targets (Ohio State University)</vt:lpstr>
      <vt:lpstr>What is Shrink?</vt:lpstr>
      <vt:lpstr>Shrink Areas of Focus</vt:lpstr>
      <vt:lpstr>Physically effective fiber</vt:lpstr>
      <vt:lpstr>PowerPoint Presentation</vt:lpstr>
      <vt:lpstr>Penn State Separator (Illinois)</vt:lpstr>
      <vt:lpstr>Penn State Separator / PA (3rd box at 4.0 mm)</vt:lpstr>
      <vt:lpstr>Kernel Processing Score</vt:lpstr>
      <vt:lpstr>Distribution of Fecal Starch in Dairy TMR   (CVAS, 2017) </vt:lpstr>
      <vt:lpstr>Feed Bench Marks</vt:lpstr>
      <vt:lpstr>Feeding Economics 2019</vt:lpstr>
      <vt:lpstr>Total Cost to Raise a Dairy Replacement from Birth to Freshening</vt:lpstr>
      <vt:lpstr>Raising Heifers is Not a Profit Center</vt:lpstr>
      <vt:lpstr>When Raising Replacement Heifers</vt:lpstr>
      <vt:lpstr>Reproduction Evaluation </vt:lpstr>
      <vt:lpstr>Reproduction Evaluation</vt:lpstr>
      <vt:lpstr>Culling Evaluation Genetic Evaluation Labor Evaluation Financial Evaluation Milk Quality Evaluation Heifer Evaluation Lameness Evaluation   </vt:lpstr>
      <vt:lpstr>“Listening” To Your Herd</vt:lpstr>
    </vt:vector>
  </TitlesOfParts>
  <Manager/>
  <Company>University of Illinois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SCHEDULE FOR NOV 13th</dc:title>
  <dc:subject/>
  <dc:creator>M. Hutjens</dc:creator>
  <cp:keywords/>
  <dc:description/>
  <cp:lastModifiedBy>Kristi Fiedler</cp:lastModifiedBy>
  <cp:revision>317</cp:revision>
  <cp:lastPrinted>1998-11-03T03:36:55Z</cp:lastPrinted>
  <dcterms:created xsi:type="dcterms:W3CDTF">1998-10-29T16:38:53Z</dcterms:created>
  <dcterms:modified xsi:type="dcterms:W3CDTF">2019-02-13T22:43:29Z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jhbaltz@uiuc.edu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4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C:\WINDOWS\Desktop\Ansci200-492\Spring 99</vt:lpwstr>
  </property>
</Properties>
</file>