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9" r:id="rId3"/>
    <p:sldId id="290" r:id="rId4"/>
    <p:sldId id="291" r:id="rId5"/>
    <p:sldId id="262" r:id="rId6"/>
    <p:sldId id="263" r:id="rId7"/>
    <p:sldId id="259" r:id="rId8"/>
    <p:sldId id="267" r:id="rId9"/>
    <p:sldId id="265" r:id="rId10"/>
    <p:sldId id="272" r:id="rId11"/>
    <p:sldId id="275" r:id="rId12"/>
    <p:sldId id="287" r:id="rId13"/>
    <p:sldId id="271" r:id="rId14"/>
    <p:sldId id="278" r:id="rId15"/>
    <p:sldId id="264" r:id="rId16"/>
    <p:sldId id="266" r:id="rId17"/>
    <p:sldId id="261" r:id="rId18"/>
    <p:sldId id="273" r:id="rId19"/>
    <p:sldId id="276" r:id="rId20"/>
    <p:sldId id="293" r:id="rId21"/>
    <p:sldId id="294" r:id="rId22"/>
    <p:sldId id="295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04D"/>
    <a:srgbClr val="006B97"/>
    <a:srgbClr val="B7B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1176" autoAdjust="0"/>
  </p:normalViewPr>
  <p:slideViewPr>
    <p:cSldViewPr>
      <p:cViewPr varScale="1">
        <p:scale>
          <a:sx n="71" d="100"/>
          <a:sy n="71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0516A-79D6-48AD-A81A-4D552F201FFF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A0456-0A68-4F60-862E-2018B7D95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</a:t>
            </a:r>
            <a:r>
              <a:rPr lang="en-US" baseline="0" dirty="0"/>
              <a:t> Dairy Challenge contest was in 2002 with 13 universities and 56 students.</a:t>
            </a:r>
          </a:p>
          <a:p>
            <a:r>
              <a:rPr lang="en-US" baseline="0" dirty="0"/>
              <a:t>10 years later, the 2012 national contest had 32 universities and 128 students. Today, we host more than 250 students at our national contest.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A0456-0A68-4F60-862E-2018B7D956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0" dirty="0"/>
              <a:t> perk of Dairy Challenge is getting to visit dairies around the US and seeing differences and similarities of dairy industry around the US.</a:t>
            </a:r>
          </a:p>
          <a:p>
            <a:r>
              <a:rPr lang="en-US" dirty="0"/>
              <a:t>There are 4</a:t>
            </a:r>
            <a:r>
              <a:rPr lang="en-US" baseline="0" dirty="0"/>
              <a:t> regional Dairy Challenge events. Each one moves to a different area/host school each year. 2019 locations are marked here.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A0456-0A68-4F60-862E-2018B7D956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North American contest also moves around, exposing students to dairy in different areas of U.S.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 handful of Canadian universities also participate.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A0456-0A68-4F60-862E-2018B7D9564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A0456-0A68-4F60-862E-2018B7D9564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4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17638"/>
          </a:xfrm>
          <a:solidFill>
            <a:srgbClr val="006B97"/>
          </a:solidFill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B97"/>
              </a:buClr>
              <a:defRPr/>
            </a:lvl1pPr>
            <a:lvl2pPr>
              <a:buClr>
                <a:srgbClr val="006B97"/>
              </a:buClr>
              <a:defRPr/>
            </a:lvl2pPr>
            <a:lvl3pPr>
              <a:buClr>
                <a:srgbClr val="006B97"/>
              </a:buClr>
              <a:defRPr/>
            </a:lvl3pPr>
            <a:lvl4pPr>
              <a:buClr>
                <a:srgbClr val="006B97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1_Dairy_Challenge_Logo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00" y="5943600"/>
            <a:ext cx="2335576" cy="457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2819400" y="6248400"/>
            <a:ext cx="6324600" cy="45719"/>
          </a:xfrm>
          <a:prstGeom prst="rect">
            <a:avLst/>
          </a:prstGeom>
          <a:solidFill>
            <a:srgbClr val="B2804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BA83-B4EA-451F-A6B8-3E85747E03AD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A9BD-A3C4-412D-A35E-BD24E2C2E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DairyChallenge" TargetMode="External"/><Relationship Id="rId2" Type="http://schemas.openxmlformats.org/officeDocument/2006/relationships/hyperlink" Target="http://www.dairychalleng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_Dairy_Challenge_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9200" y="2590800"/>
            <a:ext cx="6617465" cy="1295400"/>
          </a:xfrm>
          <a:prstGeom prst="rect">
            <a:avLst/>
          </a:prstGeom>
        </p:spPr>
      </p:pic>
      <p:pic>
        <p:nvPicPr>
          <p:cNvPr id="23" name="Picture 22" descr="Friday morning-04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59947" y="304800"/>
            <a:ext cx="2755453" cy="2029968"/>
          </a:xfrm>
          <a:prstGeom prst="rect">
            <a:avLst/>
          </a:prstGeom>
        </p:spPr>
      </p:pic>
      <p:pic>
        <p:nvPicPr>
          <p:cNvPr id="36" name="Picture 35" descr="Friday morning-39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800" y="304800"/>
            <a:ext cx="2568360" cy="2025444"/>
          </a:xfrm>
          <a:prstGeom prst="rect">
            <a:avLst/>
          </a:prstGeom>
        </p:spPr>
      </p:pic>
      <p:pic>
        <p:nvPicPr>
          <p:cNvPr id="37" name="Picture 36" descr="Friday morning-45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71800" y="304800"/>
            <a:ext cx="3025560" cy="2025444"/>
          </a:xfrm>
          <a:prstGeom prst="rect">
            <a:avLst/>
          </a:prstGeom>
        </p:spPr>
      </p:pic>
      <p:pic>
        <p:nvPicPr>
          <p:cNvPr id="46" name="Picture 45" descr="Presentation(from3-25-09Hoards).jpg"/>
          <p:cNvPicPr>
            <a:picLocks noChangeAspect="1"/>
          </p:cNvPicPr>
          <p:nvPr/>
        </p:nvPicPr>
        <p:blipFill>
          <a:blip r:embed="rId6" cstate="screen"/>
          <a:srcRect l="10810" t="18769" r="18295"/>
          <a:stretch>
            <a:fillRect/>
          </a:stretch>
        </p:blipFill>
        <p:spPr>
          <a:xfrm>
            <a:off x="3505200" y="4419600"/>
            <a:ext cx="2362200" cy="2029968"/>
          </a:xfrm>
          <a:prstGeom prst="rect">
            <a:avLst/>
          </a:prstGeom>
        </p:spPr>
      </p:pic>
      <p:pic>
        <p:nvPicPr>
          <p:cNvPr id="48" name="Picture 47" descr="Saturday afternoon-03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4800" y="4419600"/>
            <a:ext cx="3025560" cy="2025444"/>
          </a:xfrm>
          <a:prstGeom prst="rect">
            <a:avLst/>
          </a:prstGeom>
        </p:spPr>
      </p:pic>
      <p:pic>
        <p:nvPicPr>
          <p:cNvPr id="1026" name="Picture 2" descr="G:\Saturday morning\Saturday morning-09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59808" y="4419600"/>
            <a:ext cx="3031792" cy="2029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200" dirty="0"/>
              <a:t>    Cow Comfort</a:t>
            </a:r>
          </a:p>
        </p:txBody>
      </p:sp>
      <p:pic>
        <p:nvPicPr>
          <p:cNvPr id="13314" name="Picture 2" descr="C:\Users\amyteplate\Documents\DairyChallenge\Photos\National2012\FridayFarmB\2012-03-30 FarmBAmandaSmith\FarmBAmandaSmith 1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81630" y="228600"/>
            <a:ext cx="2977737" cy="4495800"/>
          </a:xfrm>
          <a:prstGeom prst="rect">
            <a:avLst/>
          </a:prstGeom>
          <a:noFill/>
          <a:ln w="63500" cap="sq">
            <a:solidFill>
              <a:srgbClr val="B2804D"/>
            </a:solidFill>
            <a:bevel/>
          </a:ln>
        </p:spPr>
      </p:pic>
      <p:pic>
        <p:nvPicPr>
          <p:cNvPr id="9" name="Picture 8" descr="Friday morning-04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5800" y="1143000"/>
            <a:ext cx="4198620" cy="2895600"/>
          </a:xfrm>
          <a:prstGeom prst="rect">
            <a:avLst/>
          </a:prstGeom>
        </p:spPr>
      </p:pic>
      <p:pic>
        <p:nvPicPr>
          <p:cNvPr id="10" name="Picture 9" descr="Friday morning-2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33800" y="4191000"/>
            <a:ext cx="3505200" cy="2346536"/>
          </a:xfrm>
          <a:prstGeom prst="rect">
            <a:avLst/>
          </a:prstGeom>
          <a:ln w="25400" cap="sq">
            <a:solidFill>
              <a:srgbClr val="006B97"/>
            </a:solidFill>
            <a:bevel/>
          </a:ln>
        </p:spPr>
      </p:pic>
      <p:pic>
        <p:nvPicPr>
          <p:cNvPr id="5" name="Content Placeholder 4" descr="dsc_6870_0090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81000" y="3733800"/>
            <a:ext cx="2438400" cy="2872153"/>
          </a:xfrm>
          <a:ln w="25400" cap="sq">
            <a:solidFill>
              <a:srgbClr val="006B97"/>
            </a:solidFill>
            <a:beve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en-US" sz="5200" dirty="0"/>
              <a:t>   Milking Procedure</a:t>
            </a:r>
          </a:p>
        </p:txBody>
      </p:sp>
      <p:pic>
        <p:nvPicPr>
          <p:cNvPr id="9218" name="Picture 2" descr="C:\Users\amyteplate\Documents\DairyChallenge\Photos\National2012\PressRelease\MilkingAnalysis-2012NAID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295400"/>
            <a:ext cx="5943600" cy="3962400"/>
          </a:xfrm>
          <a:prstGeom prst="rect">
            <a:avLst/>
          </a:prstGeom>
          <a:noFill/>
          <a:ln w="63500" cap="sq">
            <a:solidFill>
              <a:srgbClr val="B2804D"/>
            </a:solidFill>
            <a:bevel/>
          </a:ln>
        </p:spPr>
      </p:pic>
      <p:pic>
        <p:nvPicPr>
          <p:cNvPr id="8" name="Content Placeholder 3" descr="dsc_6850_007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629400" y="457200"/>
            <a:ext cx="2209800" cy="2438400"/>
          </a:xfrm>
          <a:prstGeom prst="rect">
            <a:avLst/>
          </a:prstGeom>
        </p:spPr>
      </p:pic>
      <p:pic>
        <p:nvPicPr>
          <p:cNvPr id="1026" name="Picture 2" descr="C:\Users\amyteplate\Documents\DairyChallenge\Photos\Western2011\WesternParlo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400000">
            <a:off x="5740161" y="3480039"/>
            <a:ext cx="3429000" cy="2717321"/>
          </a:xfrm>
          <a:prstGeom prst="rect">
            <a:avLst/>
          </a:prstGeom>
          <a:noFill/>
          <a:ln w="25400" cap="sq">
            <a:solidFill>
              <a:srgbClr val="006B97"/>
            </a:solidFill>
            <a:bevel/>
          </a:ln>
        </p:spPr>
      </p:pic>
      <p:pic>
        <p:nvPicPr>
          <p:cNvPr id="6" name="Content Placeholder 5" descr="CB239-HammockDairy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124200" y="4895336"/>
            <a:ext cx="2667000" cy="16578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905000"/>
          </a:xfrm>
        </p:spPr>
        <p:txBody>
          <a:bodyPr>
            <a:normAutofit/>
          </a:bodyPr>
          <a:lstStyle/>
          <a:p>
            <a:pPr algn="l"/>
            <a:r>
              <a:rPr lang="en-US" sz="5200" dirty="0"/>
              <a:t>     Manure </a:t>
            </a:r>
            <a:br>
              <a:rPr lang="en-US" sz="5200" dirty="0"/>
            </a:br>
            <a:r>
              <a:rPr lang="en-US" sz="5200" dirty="0"/>
              <a:t>  Management</a:t>
            </a:r>
          </a:p>
        </p:txBody>
      </p:sp>
      <p:pic>
        <p:nvPicPr>
          <p:cNvPr id="4" name="Content Placeholder 3" descr="FarmBAmandaSmith 054ManureMgm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8200" y="304800"/>
            <a:ext cx="4191000" cy="62104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200" dirty="0"/>
              <a:t>   Detailed Notes</a:t>
            </a:r>
          </a:p>
        </p:txBody>
      </p:sp>
      <p:pic>
        <p:nvPicPr>
          <p:cNvPr id="12" name="Picture 11" descr="dsc_6840_006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38800" y="2705990"/>
            <a:ext cx="3276600" cy="3809958"/>
          </a:xfrm>
          <a:prstGeom prst="rect">
            <a:avLst/>
          </a:prstGeom>
        </p:spPr>
      </p:pic>
      <p:pic>
        <p:nvPicPr>
          <p:cNvPr id="15" name="Picture 14" descr="FarmBAmandaSmith 0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1000" y="1600200"/>
            <a:ext cx="5011410" cy="3581400"/>
          </a:xfrm>
          <a:prstGeom prst="rect">
            <a:avLst/>
          </a:prstGeom>
          <a:ln w="50800" cap="sq">
            <a:solidFill>
              <a:srgbClr val="B2804D"/>
            </a:solidFill>
            <a:bevel/>
          </a:ln>
        </p:spPr>
      </p:pic>
      <p:pic>
        <p:nvPicPr>
          <p:cNvPr id="20" name="Content Placeholder 19" descr="Friday AM - DRW (89)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638800" y="381000"/>
            <a:ext cx="3274157" cy="21198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Photos for Presentation</a:t>
            </a:r>
          </a:p>
        </p:txBody>
      </p:sp>
      <p:pic>
        <p:nvPicPr>
          <p:cNvPr id="5" name="Content Placeholder 7" descr="dsc_6810_003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76600" y="1219200"/>
            <a:ext cx="5257800" cy="5421406"/>
          </a:xfrm>
          <a:prstGeom prst="rect">
            <a:avLst/>
          </a:prstGeom>
          <a:ln w="50800" cap="sq">
            <a:solidFill>
              <a:srgbClr val="006B97"/>
            </a:solidFill>
            <a:beve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Day 2: Prepare Report</a:t>
            </a:r>
          </a:p>
        </p:txBody>
      </p:sp>
      <p:pic>
        <p:nvPicPr>
          <p:cNvPr id="3074" name="Picture 2" descr="C:\Users\amyteplate\Documents\DairyChallenge\Photos\National-2011-Brochure\Friday afternoon-1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208567"/>
            <a:ext cx="7924800" cy="5344633"/>
          </a:xfrm>
          <a:prstGeom prst="rect">
            <a:avLst/>
          </a:prstGeom>
          <a:noFill/>
          <a:ln w="50800" cap="sq">
            <a:solidFill>
              <a:srgbClr val="B2804D"/>
            </a:solidFill>
            <a:beve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Day 3: Innovation Fair</a:t>
            </a:r>
          </a:p>
        </p:txBody>
      </p:sp>
      <p:pic>
        <p:nvPicPr>
          <p:cNvPr id="4" name="Content Placeholder 3" descr="NAIDC2011CargillOhioStat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19800" y="5029200"/>
            <a:ext cx="2950466" cy="1676400"/>
          </a:xfrm>
        </p:spPr>
      </p:pic>
      <p:pic>
        <p:nvPicPr>
          <p:cNvPr id="7" name="Picture 6" descr="NAIDC2012SelectSiresSaturday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19800" y="1066800"/>
            <a:ext cx="2895599" cy="1828800"/>
          </a:xfrm>
          <a:prstGeom prst="rect">
            <a:avLst/>
          </a:prstGeom>
        </p:spPr>
      </p:pic>
      <p:pic>
        <p:nvPicPr>
          <p:cNvPr id="9" name="Picture 8" descr="NAIDCSaturday afternoon-00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1000" y="1600200"/>
            <a:ext cx="5457093" cy="3733800"/>
          </a:xfrm>
          <a:prstGeom prst="rect">
            <a:avLst/>
          </a:prstGeom>
          <a:ln w="50800" cap="sq">
            <a:solidFill>
              <a:srgbClr val="B2804D"/>
            </a:solidFill>
            <a:bevel/>
          </a:ln>
        </p:spPr>
      </p:pic>
      <p:pic>
        <p:nvPicPr>
          <p:cNvPr id="10" name="Content Placeholder 3" descr="NE2011FarmCredit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019800" y="2954628"/>
            <a:ext cx="2895600" cy="19983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Day 3: Present to Judges</a:t>
            </a:r>
          </a:p>
        </p:txBody>
      </p:sp>
      <p:pic>
        <p:nvPicPr>
          <p:cNvPr id="4" name="Content Placeholder 3" descr="NAIDC2009Presentatio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rcRect t="16607" b="5279"/>
          <a:stretch>
            <a:fillRect/>
          </a:stretch>
        </p:blipFill>
        <p:spPr>
          <a:xfrm>
            <a:off x="708134" y="1295400"/>
            <a:ext cx="7673866" cy="4495800"/>
          </a:xfrm>
          <a:ln w="50800" cap="sq">
            <a:solidFill>
              <a:srgbClr val="B2804D"/>
            </a:solidFill>
            <a:beve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Same Data, Tour for Judges</a:t>
            </a:r>
          </a:p>
        </p:txBody>
      </p:sp>
      <p:pic>
        <p:nvPicPr>
          <p:cNvPr id="4" name="Content Placeholder 3" descr="dsc_6814_00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00400" y="1600200"/>
            <a:ext cx="2514600" cy="4018155"/>
          </a:xfrm>
        </p:spPr>
      </p:pic>
      <p:pic>
        <p:nvPicPr>
          <p:cNvPr id="11266" name="Picture 2" descr="C:\Users\amyteplate\Documents\DairyChallenge\Photos\National2012\FridayFarmA\ATP_0100-ABS-Ripp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200764"/>
            <a:ext cx="2819400" cy="4590435"/>
          </a:xfrm>
          <a:prstGeom prst="rect">
            <a:avLst/>
          </a:prstGeom>
          <a:noFill/>
        </p:spPr>
      </p:pic>
      <p:pic>
        <p:nvPicPr>
          <p:cNvPr id="9" name="Picture 8" descr="IMG_20120330_090018-HT-VitaPlus-Michael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7400" y="1219468"/>
            <a:ext cx="3049012" cy="45717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1</a:t>
            </a:r>
            <a:r>
              <a:rPr lang="en-US" baseline="30000" dirty="0"/>
              <a:t>st</a:t>
            </a:r>
            <a:r>
              <a:rPr lang="en-US" dirty="0"/>
              <a:t> Place Awards at 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953000"/>
            <a:ext cx="61722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dirty="0"/>
              <a:t>2018 Winners: Michigan State University, University of Wisconsin-Madison, Cal Poly, Iowa State University</a:t>
            </a:r>
          </a:p>
        </p:txBody>
      </p:sp>
      <p:pic>
        <p:nvPicPr>
          <p:cNvPr id="2050" name="Picture 2" descr="http://www.dairychallenge.org/photos/MIchigan_State.jpg">
            <a:extLst>
              <a:ext uri="{FF2B5EF4-FFF2-40B4-BE49-F238E27FC236}">
                <a16:creationId xmlns:a16="http://schemas.microsoft.com/office/drawing/2014/main" id="{958D7489-B08C-4ADC-B254-C8470C543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3"/>
          <a:stretch/>
        </p:blipFill>
        <p:spPr bwMode="auto">
          <a:xfrm>
            <a:off x="776372" y="1223248"/>
            <a:ext cx="3327199" cy="1565989"/>
          </a:xfrm>
          <a:prstGeom prst="rect">
            <a:avLst/>
          </a:prstGeom>
          <a:noFill/>
          <a:ln w="28575">
            <a:solidFill>
              <a:srgbClr val="B280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airychallenge.org/photos/UW_Madison.jpg">
            <a:extLst>
              <a:ext uri="{FF2B5EF4-FFF2-40B4-BE49-F238E27FC236}">
                <a16:creationId xmlns:a16="http://schemas.microsoft.com/office/drawing/2014/main" id="{13A3A9F3-61D7-49B5-A3CD-F27D9DF2B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2"/>
          <a:stretch/>
        </p:blipFill>
        <p:spPr bwMode="auto">
          <a:xfrm>
            <a:off x="4941771" y="1226412"/>
            <a:ext cx="3124200" cy="1562825"/>
          </a:xfrm>
          <a:prstGeom prst="rect">
            <a:avLst/>
          </a:prstGeom>
          <a:noFill/>
          <a:ln w="28575">
            <a:solidFill>
              <a:srgbClr val="B280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airychallenge.org/photos/Cal_Poly.jpg">
            <a:extLst>
              <a:ext uri="{FF2B5EF4-FFF2-40B4-BE49-F238E27FC236}">
                <a16:creationId xmlns:a16="http://schemas.microsoft.com/office/drawing/2014/main" id="{B0C874D6-0D52-4325-B51E-3AE3434FC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0"/>
          <a:stretch/>
        </p:blipFill>
        <p:spPr bwMode="auto">
          <a:xfrm>
            <a:off x="776371" y="3046576"/>
            <a:ext cx="3327199" cy="1790702"/>
          </a:xfrm>
          <a:prstGeom prst="rect">
            <a:avLst/>
          </a:prstGeom>
          <a:noFill/>
          <a:ln w="28575">
            <a:solidFill>
              <a:srgbClr val="B280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airychallenge.org/photos/Iowa_State.jpg">
            <a:extLst>
              <a:ext uri="{FF2B5EF4-FFF2-40B4-BE49-F238E27FC236}">
                <a16:creationId xmlns:a16="http://schemas.microsoft.com/office/drawing/2014/main" id="{6A2F903B-3AFE-4C27-8CFA-A32A9D4CE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b="25661"/>
          <a:stretch/>
        </p:blipFill>
        <p:spPr bwMode="auto">
          <a:xfrm>
            <a:off x="4941771" y="3046576"/>
            <a:ext cx="3135429" cy="1790702"/>
          </a:xfrm>
          <a:prstGeom prst="rect">
            <a:avLst/>
          </a:prstGeom>
          <a:noFill/>
          <a:ln w="28575">
            <a:solidFill>
              <a:srgbClr val="B280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5200" dirty="0"/>
              <a:t>    Dairy Challenge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pPr>
              <a:buClr>
                <a:srgbClr val="006B97"/>
              </a:buClr>
            </a:pPr>
            <a:r>
              <a:rPr lang="en-US" dirty="0"/>
              <a:t>Started in 2002</a:t>
            </a:r>
          </a:p>
          <a:p>
            <a:pPr>
              <a:buClr>
                <a:srgbClr val="006B97"/>
              </a:buClr>
            </a:pPr>
            <a:r>
              <a:rPr lang="en-US" dirty="0"/>
              <a:t>Cooperation of</a:t>
            </a:r>
          </a:p>
          <a:p>
            <a:pPr lvl="1">
              <a:buClr>
                <a:srgbClr val="006B97"/>
              </a:buClr>
            </a:pPr>
            <a:r>
              <a:rPr lang="en-US" dirty="0"/>
              <a:t>Dairy producers</a:t>
            </a:r>
          </a:p>
          <a:p>
            <a:pPr lvl="1">
              <a:buClr>
                <a:srgbClr val="006B97"/>
              </a:buClr>
            </a:pPr>
            <a:r>
              <a:rPr lang="en-US" dirty="0"/>
              <a:t>Dairy companies</a:t>
            </a:r>
          </a:p>
          <a:p>
            <a:pPr lvl="1">
              <a:buClr>
                <a:srgbClr val="006B97"/>
              </a:buClr>
            </a:pPr>
            <a:r>
              <a:rPr lang="en-US" dirty="0"/>
              <a:t>Universities/professors</a:t>
            </a:r>
          </a:p>
          <a:p>
            <a:pPr>
              <a:buClr>
                <a:srgbClr val="006B97"/>
              </a:buClr>
            </a:pPr>
            <a:r>
              <a:rPr lang="en-US" dirty="0"/>
              <a:t>Has grown to:</a:t>
            </a:r>
          </a:p>
          <a:p>
            <a:pPr lvl="1">
              <a:buClr>
                <a:srgbClr val="006B97"/>
              </a:buClr>
            </a:pPr>
            <a:r>
              <a:rPr lang="en-US" dirty="0"/>
              <a:t>600 college students each year</a:t>
            </a:r>
          </a:p>
          <a:p>
            <a:pPr lvl="1">
              <a:buClr>
                <a:srgbClr val="006B97"/>
              </a:buClr>
            </a:pPr>
            <a:r>
              <a:rPr lang="en-US" dirty="0"/>
              <a:t>55 universities &amp; technical schools</a:t>
            </a:r>
          </a:p>
          <a:p>
            <a:pPr>
              <a:buClr>
                <a:srgbClr val="006B97"/>
              </a:buClr>
              <a:buNone/>
            </a:pPr>
            <a:endParaRPr lang="en-US" dirty="0"/>
          </a:p>
        </p:txBody>
      </p:sp>
      <p:pic>
        <p:nvPicPr>
          <p:cNvPr id="4" name="Picture 3" descr="NAIDC2012VanAmburghThursda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00800" y="609600"/>
            <a:ext cx="2412190" cy="21961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167C-C158-4E69-897C-64DB8927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 Challenge Academy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90CE3-6409-4F36-8A0C-B0DCC7044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216847"/>
            <a:ext cx="4381500" cy="2909316"/>
          </a:xfrm>
          <a:prstGeom prst="rect">
            <a:avLst/>
          </a:prstGeom>
          <a:solidFill>
            <a:srgbClr val="B2804D"/>
          </a:solidFill>
          <a:ln w="38100">
            <a:solidFill>
              <a:srgbClr val="B2804D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447F-A339-4EFA-AA04-619F2D370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2013 to reach more students</a:t>
            </a:r>
          </a:p>
          <a:p>
            <a:r>
              <a:rPr lang="en-US" dirty="0"/>
              <a:t>Includes sophomores, juniors and seniors</a:t>
            </a:r>
          </a:p>
          <a:p>
            <a:r>
              <a:rPr lang="en-US" dirty="0"/>
              <a:t>Offered to four-year                                                      dairy programs,                                              community colleges                                                  and tech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4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167C-C158-4E69-897C-64DB8927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 Challenge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447F-A339-4EFA-AA04-619F2D370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Objectives:</a:t>
            </a:r>
          </a:p>
          <a:p>
            <a:r>
              <a:rPr lang="en-US" dirty="0"/>
              <a:t>Offer dairy education                                                                  and networking to as                                       many as 200 students</a:t>
            </a:r>
          </a:p>
          <a:p>
            <a:r>
              <a:rPr lang="en-US" dirty="0"/>
              <a:t>Further engage                                                 university and industry professionals in teaching contemporary dairy issues</a:t>
            </a:r>
          </a:p>
          <a:p>
            <a:r>
              <a:rPr lang="en-US" dirty="0"/>
              <a:t>To date nearly 700 students have attended</a:t>
            </a:r>
          </a:p>
          <a:p>
            <a:endParaRPr lang="en-US" dirty="0"/>
          </a:p>
        </p:txBody>
      </p:sp>
      <p:pic>
        <p:nvPicPr>
          <p:cNvPr id="3074" name="Picture 2" descr="http://www.dairychallenge.org/photos/2015-NAIDC-Academy-Data-Review-reduced.jpg">
            <a:extLst>
              <a:ext uri="{FF2B5EF4-FFF2-40B4-BE49-F238E27FC236}">
                <a16:creationId xmlns:a16="http://schemas.microsoft.com/office/drawing/2014/main" id="{E5B08399-A3C2-4D9E-8E04-74472EDF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28" y="1417638"/>
            <a:ext cx="3924372" cy="2614613"/>
          </a:xfrm>
          <a:prstGeom prst="rect">
            <a:avLst/>
          </a:prstGeom>
          <a:noFill/>
          <a:ln w="38100">
            <a:solidFill>
              <a:srgbClr val="B280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68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5200" dirty="0"/>
              <a:t>                             Join us !     </a:t>
            </a:r>
          </a:p>
        </p:txBody>
      </p:sp>
      <p:pic>
        <p:nvPicPr>
          <p:cNvPr id="4" name="Content Placeholder 3" descr="AmandaSmith 093-NationalDairyConfPhot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838200"/>
            <a:ext cx="4500385" cy="43735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1654612"/>
            <a:ext cx="38862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B9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 a sponsor </a:t>
            </a:r>
          </a:p>
          <a:p>
            <a:pPr marL="1143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B9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Register 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volunteer</a:t>
            </a:r>
          </a:p>
          <a:p>
            <a:pPr marL="1143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B9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 our career fair </a:t>
            </a:r>
          </a:p>
        </p:txBody>
      </p:sp>
      <p:pic>
        <p:nvPicPr>
          <p:cNvPr id="4098" name="Picture 2" descr="http://www.dairychallenge.org/photos/Career_Fair.JPG">
            <a:extLst>
              <a:ext uri="{FF2B5EF4-FFF2-40B4-BE49-F238E27FC236}">
                <a16:creationId xmlns:a16="http://schemas.microsoft.com/office/drawing/2014/main" id="{52DF6FD0-1B09-4BE9-A0B6-6E353C7E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55894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0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>
              <a:spcBef>
                <a:spcPts val="2200"/>
              </a:spcBef>
              <a:buNone/>
            </a:pPr>
            <a:r>
              <a:rPr lang="en-US" dirty="0">
                <a:hlinkClick r:id="rId2"/>
              </a:rPr>
              <a:t>www.dairychallenge.org</a:t>
            </a:r>
            <a:endParaRPr lang="en-US" dirty="0"/>
          </a:p>
          <a:p>
            <a:pPr>
              <a:spcBef>
                <a:spcPts val="2200"/>
              </a:spcBef>
              <a:buNone/>
            </a:pPr>
            <a:r>
              <a:rPr lang="en-US" dirty="0">
                <a:hlinkClick r:id="rId3"/>
              </a:rPr>
              <a:t>www.facebook.com/DairyChallenge</a:t>
            </a:r>
            <a:endParaRPr lang="en-US" dirty="0"/>
          </a:p>
          <a:p>
            <a:pPr>
              <a:spcBef>
                <a:spcPts val="2200"/>
              </a:spcBef>
              <a:buNone/>
            </a:pPr>
            <a:r>
              <a:rPr lang="en-US" dirty="0"/>
              <a:t>@</a:t>
            </a:r>
            <a:r>
              <a:rPr lang="en-US" dirty="0" err="1"/>
              <a:t>DairyChallenge</a:t>
            </a:r>
            <a:endParaRPr lang="en-US" dirty="0"/>
          </a:p>
          <a:p>
            <a:pPr>
              <a:spcBef>
                <a:spcPts val="2200"/>
              </a:spcBef>
              <a:buNone/>
            </a:pPr>
            <a:r>
              <a:rPr lang="en-US" sz="3000" dirty="0"/>
              <a:t>www.youtube.com/NAIDCDairyChallenge</a:t>
            </a:r>
          </a:p>
        </p:txBody>
      </p:sp>
      <p:pic>
        <p:nvPicPr>
          <p:cNvPr id="4" name="Picture 3" descr="facebook.gif"/>
          <p:cNvPicPr>
            <a:picLocks noChangeAspect="1"/>
          </p:cNvPicPr>
          <p:nvPr/>
        </p:nvPicPr>
        <p:blipFill>
          <a:blip r:embed="rId4" cstate="screen"/>
          <a:srcRect r="69730" b="-9091"/>
          <a:stretch>
            <a:fillRect/>
          </a:stretch>
        </p:blipFill>
        <p:spPr>
          <a:xfrm>
            <a:off x="533400" y="2438400"/>
            <a:ext cx="711200" cy="609600"/>
          </a:xfrm>
          <a:prstGeom prst="rect">
            <a:avLst/>
          </a:prstGeom>
        </p:spPr>
      </p:pic>
      <p:pic>
        <p:nvPicPr>
          <p:cNvPr id="7" name="Picture 6" descr="tube_log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600" y="4038600"/>
            <a:ext cx="533400" cy="533400"/>
          </a:xfrm>
          <a:prstGeom prst="rect">
            <a:avLst/>
          </a:prstGeom>
        </p:spPr>
      </p:pic>
      <p:pic>
        <p:nvPicPr>
          <p:cNvPr id="8" name="Picture 7" descr="twit_log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9600" y="3200400"/>
            <a:ext cx="533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lankMap-USA-states-Canada-provinces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l="41162" t="30896" b="2655"/>
          <a:stretch>
            <a:fillRect/>
          </a:stretch>
        </p:blipFill>
        <p:spPr>
          <a:xfrm>
            <a:off x="2209800" y="304800"/>
            <a:ext cx="6553200" cy="56388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6B9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4 Regional Dairy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4359295"/>
            <a:ext cx="2362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B97"/>
                </a:solidFill>
                <a:latin typeface="Aharoni" pitchFamily="2" charset="-79"/>
                <a:cs typeface="Aharoni" pitchFamily="2" charset="-79"/>
              </a:rPr>
              <a:t>SOUTHERN</a:t>
            </a:r>
          </a:p>
          <a:p>
            <a:r>
              <a:rPr lang="en-US" sz="2200" dirty="0">
                <a:solidFill>
                  <a:srgbClr val="006B97"/>
                </a:solidFill>
                <a:latin typeface="Berlin Sans FB Demi" panose="020E0802020502020306" pitchFamily="34" charset="0"/>
                <a:cs typeface="Aharoni" pitchFamily="2" charset="-79"/>
              </a:rPr>
              <a:t>Campbellsville, KY</a:t>
            </a:r>
          </a:p>
          <a:p>
            <a:r>
              <a:rPr lang="en-US" sz="2200" dirty="0">
                <a:solidFill>
                  <a:srgbClr val="006B97"/>
                </a:solidFill>
                <a:latin typeface="Berlin Sans FB Demi" panose="020E0802020502020306" pitchFamily="34" charset="0"/>
                <a:cs typeface="Aharoni" pitchFamily="2" charset="-79"/>
              </a:rPr>
              <a:t>Nov. 17-19,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971800"/>
            <a:ext cx="1828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B97"/>
                </a:solidFill>
                <a:latin typeface="Aharoni" pitchFamily="2" charset="-79"/>
                <a:cs typeface="Aharoni" pitchFamily="2" charset="-79"/>
              </a:rPr>
              <a:t>WESTERN</a:t>
            </a:r>
          </a:p>
          <a:p>
            <a:r>
              <a:rPr lang="en-US" sz="2200" dirty="0">
                <a:solidFill>
                  <a:srgbClr val="006B97"/>
                </a:solidFill>
                <a:latin typeface="Berlin Sans FB Demi" panose="020E0802020502020306" pitchFamily="34" charset="0"/>
                <a:cs typeface="Aharoni" pitchFamily="2" charset="-79"/>
              </a:rPr>
              <a:t>Ogden, UT</a:t>
            </a:r>
          </a:p>
          <a:p>
            <a:r>
              <a:rPr lang="en-US" sz="2200" dirty="0">
                <a:solidFill>
                  <a:srgbClr val="006B97"/>
                </a:solidFill>
                <a:latin typeface="Berlin Sans FB Demi" panose="020E0802020502020306" pitchFamily="34" charset="0"/>
                <a:cs typeface="Aharoni" pitchFamily="2" charset="-79"/>
              </a:rPr>
              <a:t>Feb. 21-23 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828800"/>
            <a:ext cx="1676400" cy="1374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" rIns="4572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dirty="0">
                <a:solidFill>
                  <a:srgbClr val="006B97"/>
                </a:solidFill>
                <a:latin typeface="Aharoni" pitchFamily="2" charset="-79"/>
                <a:cs typeface="Aharoni" pitchFamily="2" charset="-79"/>
              </a:rPr>
              <a:t>MIDWEST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solidFill>
                  <a:srgbClr val="006B97"/>
                </a:solidFill>
                <a:latin typeface="Berlin Sans FB Demi" panose="020E0802020502020306" pitchFamily="34" charset="0"/>
                <a:cs typeface="Aharoni" pitchFamily="2" charset="-79"/>
              </a:rPr>
              <a:t>Freeport, IL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solidFill>
                  <a:srgbClr val="006B97"/>
                </a:solidFill>
                <a:latin typeface="Berlin Sans FB Demi" panose="020E0802020502020306" pitchFamily="34" charset="0"/>
                <a:cs typeface="Aharoni" pitchFamily="2" charset="-79"/>
              </a:rPr>
              <a:t>Feb. 13-15,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1905000"/>
            <a:ext cx="2590800" cy="1058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" rIns="4572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solidFill>
                  <a:srgbClr val="006B97"/>
                </a:solidFill>
                <a:latin typeface="Aharoni" pitchFamily="2" charset="-79"/>
                <a:cs typeface="Aharoni" pitchFamily="2" charset="-79"/>
              </a:rPr>
              <a:t>NORTHEAST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solidFill>
                  <a:srgbClr val="006B97"/>
                </a:solidFill>
                <a:latin typeface="Berlin Sans FB Demi" panose="020E0802020502020306" pitchFamily="34" charset="0"/>
                <a:cs typeface="Aharoni" pitchFamily="2" charset="-79"/>
              </a:rPr>
              <a:t>Rochester, NY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solidFill>
                  <a:srgbClr val="006B97"/>
                </a:solidFill>
                <a:latin typeface="Berlin Sans FB Demi" panose="020E0802020502020306" pitchFamily="34" charset="0"/>
                <a:cs typeface="Aharoni" pitchFamily="2" charset="-79"/>
              </a:rPr>
              <a:t>Oct. 17-19, 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4191000"/>
            <a:ext cx="609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60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3505200"/>
            <a:ext cx="609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60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5415994"/>
            <a:ext cx="609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60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3510994"/>
            <a:ext cx="609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60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 descr="WesternFeedBunk-low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063345" y="914400"/>
            <a:ext cx="3017309" cy="4525963"/>
          </a:xfrm>
        </p:spPr>
      </p:pic>
      <p:pic>
        <p:nvPicPr>
          <p:cNvPr id="4" name="Content Placeholder 4" descr="BlankMap-USA-states-Canada-provinces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04221" y="-68327"/>
            <a:ext cx="8534400" cy="63541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1892456"/>
            <a:ext cx="1371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‘06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2363121"/>
            <a:ext cx="914400" cy="4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‘07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6929" y="2340901"/>
            <a:ext cx="800100" cy="4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‘08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883056"/>
            <a:ext cx="137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’10, ‘17-’18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3574" y="1981829"/>
            <a:ext cx="1049626" cy="8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’02 ‘03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7395" y="2111866"/>
            <a:ext cx="213360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’09,’15-’16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0" y="2744121"/>
            <a:ext cx="1524000" cy="4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’04-’05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0" y="3886200"/>
            <a:ext cx="990600" cy="4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‘11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3429921"/>
            <a:ext cx="990600" cy="4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‘12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2832510"/>
            <a:ext cx="139481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‘13-14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6B9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North American Contests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4608768" y="3151753"/>
            <a:ext cx="1880159" cy="1473839"/>
          </a:xfrm>
          <a:prstGeom prst="straightConnector1">
            <a:avLst/>
          </a:prstGeom>
          <a:ln w="76200">
            <a:solidFill>
              <a:srgbClr val="006B97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43200" y="3048000"/>
            <a:ext cx="2057400" cy="1695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" rIns="4572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dirty="0">
                <a:solidFill>
                  <a:srgbClr val="006B97"/>
                </a:solidFill>
                <a:latin typeface="Arial Black" pitchFamily="34" charset="0"/>
                <a:cs typeface="Aharoni" pitchFamily="2" charset="-79"/>
              </a:rPr>
              <a:t>2019 National</a:t>
            </a:r>
          </a:p>
          <a:p>
            <a:pPr>
              <a:lnSpc>
                <a:spcPts val="2500"/>
              </a:lnSpc>
            </a:pPr>
            <a:r>
              <a:rPr lang="en-US" sz="2200" b="1" dirty="0">
                <a:solidFill>
                  <a:srgbClr val="006B97"/>
                </a:solidFill>
                <a:latin typeface="Arial" pitchFamily="34" charset="0"/>
                <a:cs typeface="Arial" pitchFamily="34" charset="0"/>
              </a:rPr>
              <a:t>Tifton, GA</a:t>
            </a:r>
          </a:p>
          <a:p>
            <a:pPr>
              <a:lnSpc>
                <a:spcPts val="2500"/>
              </a:lnSpc>
            </a:pPr>
            <a:r>
              <a:rPr lang="en-US" sz="2200" b="1" dirty="0">
                <a:solidFill>
                  <a:srgbClr val="006B97"/>
                </a:solidFill>
                <a:latin typeface="Arial" pitchFamily="34" charset="0"/>
                <a:cs typeface="Arial" pitchFamily="34" charset="0"/>
              </a:rPr>
              <a:t>March 28-30, 2019</a:t>
            </a:r>
          </a:p>
        </p:txBody>
      </p:sp>
      <p:pic>
        <p:nvPicPr>
          <p:cNvPr id="33" name="Picture 32" descr="Idaho Feed Alley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04221" y="4769375"/>
            <a:ext cx="2872379" cy="1860025"/>
          </a:xfrm>
          <a:prstGeom prst="rect">
            <a:avLst/>
          </a:prstGeom>
          <a:ln w="25400" cap="sq">
            <a:solidFill>
              <a:srgbClr val="006B97"/>
            </a:solidFill>
            <a:bevel/>
          </a:ln>
        </p:spPr>
      </p:pic>
      <p:pic>
        <p:nvPicPr>
          <p:cNvPr id="35" name="Picture 34" descr="Longacre Farm in Winter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962400" y="4751953"/>
            <a:ext cx="2204474" cy="1896496"/>
          </a:xfrm>
          <a:prstGeom prst="rect">
            <a:avLst/>
          </a:prstGeom>
          <a:ln w="25400" cap="sq">
            <a:solidFill>
              <a:srgbClr val="006B97"/>
            </a:solidFill>
            <a:bevel/>
          </a:ln>
        </p:spPr>
      </p:pic>
      <p:pic>
        <p:nvPicPr>
          <p:cNvPr id="36" name="Picture 35" descr="AmandaSmith 03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986485" y="4733431"/>
            <a:ext cx="1928915" cy="1895969"/>
          </a:xfrm>
          <a:prstGeom prst="rect">
            <a:avLst/>
          </a:prstGeom>
          <a:ln w="25400" cap="sq">
            <a:solidFill>
              <a:srgbClr val="006B97"/>
            </a:solidFill>
            <a:bevel/>
          </a:ln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0" y="6629400"/>
            <a:ext cx="9144000" cy="45719"/>
          </a:xfrm>
          <a:prstGeom prst="rect">
            <a:avLst/>
          </a:prstGeom>
          <a:solidFill>
            <a:srgbClr val="B2804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CF7B0B14-094B-46BD-A4AB-EF538DA84C48}"/>
              </a:ext>
            </a:extLst>
          </p:cNvPr>
          <p:cNvSpPr/>
          <p:nvPr/>
        </p:nvSpPr>
        <p:spPr>
          <a:xfrm>
            <a:off x="6409369" y="4558017"/>
            <a:ext cx="296231" cy="31878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Day 1: Welcome</a:t>
            </a:r>
          </a:p>
        </p:txBody>
      </p:sp>
      <p:pic>
        <p:nvPicPr>
          <p:cNvPr id="14339" name="Picture 3" descr="C:\Users\amyteplate\Documents\DairyChallenge\Photos\Northeast2010\67689_10100258811276940_1945149_60571358_4775275_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219200"/>
            <a:ext cx="8780929" cy="3048000"/>
          </a:xfrm>
          <a:prstGeom prst="rect">
            <a:avLst/>
          </a:prstGeom>
          <a:noFill/>
          <a:ln w="50800" cap="sq">
            <a:solidFill>
              <a:srgbClr val="B2804D"/>
            </a:solidFill>
            <a:miter lim="800000"/>
          </a:ln>
        </p:spPr>
      </p:pic>
      <p:pic>
        <p:nvPicPr>
          <p:cNvPr id="4" name="Picture 3" descr="2011SouthernWelcome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3657600" y="3939540"/>
            <a:ext cx="5029200" cy="2766060"/>
          </a:xfrm>
          <a:prstGeom prst="rect">
            <a:avLst/>
          </a:prstGeom>
          <a:ln w="25400">
            <a:solidFill>
              <a:srgbClr val="006B97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Day 1: Analyze Farm Data</a:t>
            </a:r>
          </a:p>
        </p:txBody>
      </p:sp>
      <p:pic>
        <p:nvPicPr>
          <p:cNvPr id="4" name="Content Placeholder 3" descr="NAIDC2012TeamworkDat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37608" y="1143000"/>
            <a:ext cx="5790037" cy="4495800"/>
          </a:xfrm>
          <a:ln w="50800" cap="sq">
            <a:solidFill>
              <a:srgbClr val="B2804D"/>
            </a:solidFill>
            <a:bevel/>
          </a:ln>
        </p:spPr>
      </p:pic>
      <p:pic>
        <p:nvPicPr>
          <p:cNvPr id="7170" name="Picture 2" descr="C:\Users\amyteplate\Documents\DairyChallenge\Photos\National2012\PressRelease\DataAnalysis-2012NAID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0931" y="1600200"/>
            <a:ext cx="2684930" cy="1828800"/>
          </a:xfrm>
          <a:prstGeom prst="rect">
            <a:avLst/>
          </a:prstGeom>
          <a:noFill/>
        </p:spPr>
      </p:pic>
      <p:pic>
        <p:nvPicPr>
          <p:cNvPr id="12" name="Picture 11" descr="Thursday evening-2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9982" y="3581400"/>
            <a:ext cx="2731818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Day 2: Visit Farm</a:t>
            </a:r>
          </a:p>
        </p:txBody>
      </p:sp>
      <p:pic>
        <p:nvPicPr>
          <p:cNvPr id="6" name="Picture 5" descr="Friday morning-0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191000" y="4259262"/>
            <a:ext cx="3810000" cy="2362200"/>
          </a:xfrm>
          <a:prstGeom prst="rect">
            <a:avLst/>
          </a:prstGeom>
        </p:spPr>
      </p:pic>
      <p:pic>
        <p:nvPicPr>
          <p:cNvPr id="3" name="Picture 2" descr="http://www.dairychallenge.org/photos/NationalDairyChallenge18-3.jpg">
            <a:extLst>
              <a:ext uri="{FF2B5EF4-FFF2-40B4-BE49-F238E27FC236}">
                <a16:creationId xmlns:a16="http://schemas.microsoft.com/office/drawing/2014/main" id="{90C705FD-CC08-4F84-9196-FC0AECF0F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5"/>
          <a:stretch/>
        </p:blipFill>
        <p:spPr bwMode="auto">
          <a:xfrm>
            <a:off x="457200" y="1417638"/>
            <a:ext cx="6858000" cy="3295890"/>
          </a:xfrm>
          <a:prstGeom prst="rect">
            <a:avLst/>
          </a:prstGeom>
          <a:noFill/>
          <a:ln w="38100">
            <a:solidFill>
              <a:srgbClr val="B280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200" dirty="0"/>
              <a:t>   Calf Care</a:t>
            </a:r>
          </a:p>
        </p:txBody>
      </p:sp>
      <p:pic>
        <p:nvPicPr>
          <p:cNvPr id="4" name="Content Placeholder 3" descr="NAIDC2011Farm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4129828"/>
            <a:ext cx="3733800" cy="2499572"/>
          </a:xfrm>
        </p:spPr>
      </p:pic>
      <p:pic>
        <p:nvPicPr>
          <p:cNvPr id="5" name="Content Placeholder 3" descr="dsc_6818_003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14800" y="457200"/>
            <a:ext cx="4648200" cy="3613575"/>
          </a:xfrm>
          <a:prstGeom prst="rect">
            <a:avLst/>
          </a:prstGeom>
          <a:ln w="50800" cap="sq">
            <a:solidFill>
              <a:srgbClr val="B2804D"/>
            </a:solidFill>
            <a:bevel/>
          </a:ln>
        </p:spPr>
      </p:pic>
      <p:pic>
        <p:nvPicPr>
          <p:cNvPr id="8" name="Picture 7" descr="Friday morning-1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" y="1219200"/>
            <a:ext cx="3429000" cy="4572000"/>
          </a:xfrm>
          <a:prstGeom prst="rect">
            <a:avLst/>
          </a:prstGeom>
          <a:ln w="25400" cap="sq">
            <a:solidFill>
              <a:srgbClr val="006B97"/>
            </a:solidFill>
            <a:beve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200" dirty="0"/>
              <a:t>  Feeding</a:t>
            </a:r>
          </a:p>
        </p:txBody>
      </p:sp>
      <p:pic>
        <p:nvPicPr>
          <p:cNvPr id="6" name="Picture 5" descr="DSCN0158FeedSupply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3352800" y="548014"/>
            <a:ext cx="2350770" cy="2576186"/>
          </a:xfrm>
          <a:prstGeom prst="rect">
            <a:avLst/>
          </a:prstGeom>
          <a:ln w="25400" cap="sq">
            <a:solidFill>
              <a:srgbClr val="006B97"/>
            </a:solidFill>
            <a:bevel/>
          </a:ln>
        </p:spPr>
      </p:pic>
      <p:pic>
        <p:nvPicPr>
          <p:cNvPr id="12" name="Picture 11" descr="FarmBAmandaSmith 1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05400" y="3962400"/>
            <a:ext cx="3886200" cy="2590800"/>
          </a:xfrm>
          <a:prstGeom prst="rect">
            <a:avLst/>
          </a:prstGeom>
          <a:ln w="25400" cap="sq">
            <a:solidFill>
              <a:srgbClr val="006B97"/>
            </a:solidFill>
            <a:bevel/>
          </a:ln>
        </p:spPr>
      </p:pic>
      <p:pic>
        <p:nvPicPr>
          <p:cNvPr id="5" name="Picture 4" descr="dsc_6837_005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1000" y="3255180"/>
            <a:ext cx="4572001" cy="3286843"/>
          </a:xfrm>
          <a:prstGeom prst="rect">
            <a:avLst/>
          </a:prstGeom>
          <a:ln w="50800" cap="sq">
            <a:solidFill>
              <a:srgbClr val="B2804D"/>
            </a:solidFill>
            <a:bevel/>
          </a:ln>
        </p:spPr>
      </p:pic>
      <p:pic>
        <p:nvPicPr>
          <p:cNvPr id="10242" name="Picture 2" descr="C:\Users\amyteplate\Documents\DairyChallenge\Photos\National2012\Thursday\AmandaSmith 0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9800" y="381000"/>
            <a:ext cx="2819399" cy="3908712"/>
          </a:xfrm>
          <a:prstGeom prst="rect">
            <a:avLst/>
          </a:prstGeom>
          <a:noFill/>
          <a:ln w="50800" cap="sq">
            <a:solidFill>
              <a:srgbClr val="B2804D"/>
            </a:solidFill>
            <a:bevel/>
          </a:ln>
        </p:spPr>
      </p:pic>
      <p:pic>
        <p:nvPicPr>
          <p:cNvPr id="10" name="Content Placeholder 9" descr="FarmBAmandaSmith 051.JP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81000" y="1143000"/>
            <a:ext cx="2743200" cy="1962317"/>
          </a:xfrm>
          <a:ln w="25400" cap="sq">
            <a:solidFill>
              <a:srgbClr val="006B97"/>
            </a:solidFill>
            <a:beve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411</Words>
  <Application>Microsoft Office PowerPoint</Application>
  <PresentationFormat>On-screen Show (4:3)</PresentationFormat>
  <Paragraphs>84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Aharoni</vt:lpstr>
      <vt:lpstr>Arial</vt:lpstr>
      <vt:lpstr>Arial Black</vt:lpstr>
      <vt:lpstr>Berlin Sans FB Demi</vt:lpstr>
      <vt:lpstr>Calibri</vt:lpstr>
      <vt:lpstr>Cambria</vt:lpstr>
      <vt:lpstr>Office Theme</vt:lpstr>
      <vt:lpstr>PowerPoint Presentation</vt:lpstr>
      <vt:lpstr>    Dairy Challenge </vt:lpstr>
      <vt:lpstr>PowerPoint Presentation</vt:lpstr>
      <vt:lpstr>PowerPoint Presentation</vt:lpstr>
      <vt:lpstr>Day 1: Welcome</vt:lpstr>
      <vt:lpstr>Day 1: Analyze Farm Data</vt:lpstr>
      <vt:lpstr>Day 2: Visit Farm</vt:lpstr>
      <vt:lpstr>   Calf Care</vt:lpstr>
      <vt:lpstr>  Feeding</vt:lpstr>
      <vt:lpstr>    Cow Comfort</vt:lpstr>
      <vt:lpstr>   Milking Procedure</vt:lpstr>
      <vt:lpstr>     Manure    Management</vt:lpstr>
      <vt:lpstr>   Detailed Notes</vt:lpstr>
      <vt:lpstr>Photos for Presentation</vt:lpstr>
      <vt:lpstr>Day 2: Prepare Report</vt:lpstr>
      <vt:lpstr>Day 3: Innovation Fair</vt:lpstr>
      <vt:lpstr>Day 3: Present to Judges</vt:lpstr>
      <vt:lpstr>Same Data, Tour for Judges</vt:lpstr>
      <vt:lpstr>Four 1st Place Awards at National</vt:lpstr>
      <vt:lpstr>Dairy Challenge Academy</vt:lpstr>
      <vt:lpstr>Dairy Challenge Academy</vt:lpstr>
      <vt:lpstr>                             Join us !     </vt:lpstr>
      <vt:lpstr>For more information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te Plate</dc:creator>
  <cp:lastModifiedBy>molly kelley</cp:lastModifiedBy>
  <cp:revision>84</cp:revision>
  <dcterms:created xsi:type="dcterms:W3CDTF">2012-03-06T22:13:42Z</dcterms:created>
  <dcterms:modified xsi:type="dcterms:W3CDTF">2019-01-17T16:37:47Z</dcterms:modified>
</cp:coreProperties>
</file>